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3.xml" ContentType="application/vnd.openxmlformats-officedocument.theme+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4.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5.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2" r:id="rId6"/>
    <p:sldMasterId id="2147484187" r:id="rId7"/>
    <p:sldMasterId id="2147484198" r:id="rId8"/>
    <p:sldMasterId id="2147484225" r:id="rId9"/>
  </p:sldMasterIdLst>
  <p:notesMasterIdLst>
    <p:notesMasterId r:id="rId50"/>
  </p:notesMasterIdLst>
  <p:handoutMasterIdLst>
    <p:handoutMasterId r:id="rId51"/>
  </p:handoutMasterIdLst>
  <p:sldIdLst>
    <p:sldId id="780" r:id="rId10"/>
    <p:sldId id="781" r:id="rId11"/>
    <p:sldId id="782" r:id="rId12"/>
    <p:sldId id="779" r:id="rId13"/>
    <p:sldId id="830" r:id="rId14"/>
    <p:sldId id="783" r:id="rId15"/>
    <p:sldId id="793" r:id="rId16"/>
    <p:sldId id="806" r:id="rId17"/>
    <p:sldId id="808" r:id="rId18"/>
    <p:sldId id="794" r:id="rId19"/>
    <p:sldId id="807" r:id="rId20"/>
    <p:sldId id="819" r:id="rId21"/>
    <p:sldId id="802" r:id="rId22"/>
    <p:sldId id="809" r:id="rId23"/>
    <p:sldId id="798" r:id="rId24"/>
    <p:sldId id="800" r:id="rId25"/>
    <p:sldId id="801" r:id="rId26"/>
    <p:sldId id="803" r:id="rId27"/>
    <p:sldId id="784" r:id="rId28"/>
    <p:sldId id="812" r:id="rId29"/>
    <p:sldId id="813" r:id="rId30"/>
    <p:sldId id="814" r:id="rId31"/>
    <p:sldId id="815" r:id="rId32"/>
    <p:sldId id="831" r:id="rId33"/>
    <p:sldId id="810" r:id="rId34"/>
    <p:sldId id="785" r:id="rId35"/>
    <p:sldId id="816" r:id="rId36"/>
    <p:sldId id="817" r:id="rId37"/>
    <p:sldId id="818" r:id="rId38"/>
    <p:sldId id="811" r:id="rId39"/>
    <p:sldId id="820" r:id="rId40"/>
    <p:sldId id="821" r:id="rId41"/>
    <p:sldId id="822" r:id="rId42"/>
    <p:sldId id="823" r:id="rId43"/>
    <p:sldId id="832" r:id="rId44"/>
    <p:sldId id="824" r:id="rId45"/>
    <p:sldId id="825" r:id="rId46"/>
    <p:sldId id="827" r:id="rId47"/>
    <p:sldId id="828" r:id="rId48"/>
    <p:sldId id="829" r:id="rId49"/>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8EE"/>
    <a:srgbClr val="0072C6"/>
    <a:srgbClr val="2D82FF"/>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79" autoAdjust="0"/>
    <p:restoredTop sz="79808" autoAdjust="0"/>
  </p:normalViewPr>
  <p:slideViewPr>
    <p:cSldViewPr snapToGrid="0">
      <p:cViewPr varScale="1">
        <p:scale>
          <a:sx n="115" d="100"/>
          <a:sy n="115" d="100"/>
        </p:scale>
        <p:origin x="2064" y="200"/>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10416"/>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50" Type="http://schemas.openxmlformats.org/officeDocument/2006/relationships/notesMaster" Target="notesMasters/notesMaster1.xml"/><Relationship Id="rId51" Type="http://schemas.openxmlformats.org/officeDocument/2006/relationships/handoutMaster" Target="handoutMasters/handoutMaster1.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Relationship Id="rId46" Type="http://schemas.openxmlformats.org/officeDocument/2006/relationships/slide" Target="slides/slide37.xml"/><Relationship Id="rId47" Type="http://schemas.openxmlformats.org/officeDocument/2006/relationships/slide" Target="slides/slide38.xml"/><Relationship Id="rId48" Type="http://schemas.openxmlformats.org/officeDocument/2006/relationships/slide" Target="slides/slide39.xml"/><Relationship Id="rId49" Type="http://schemas.openxmlformats.org/officeDocument/2006/relationships/slide" Target="slides/slide40.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9" Type="http://schemas.openxmlformats.org/officeDocument/2006/relationships/slideMaster" Target="slideMasters/slideMaster6.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12/29/15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7.png>
</file>

<file path=ppt/media/image2.png>
</file>

<file path=ppt/media/image20.png>
</file>

<file path=ppt/media/image21.png>
</file>

<file path=ppt/media/image22.png>
</file>

<file path=ppt/media/image27.png>
</file>

<file path=ppt/media/image28.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12/29/15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1085603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C5A2A3EB-BE87-4080-97A4-5341D2051EE4}"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469198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9A443B04-064F-4871-9D9F-BDCA414B0371}"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216477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Find how-to content, sample code, SDK and API documentation, VBA references, training, and articles for developing solutions and customizing Office applications and SharePoint products and technologies, including client applications, services, tools, and technologies such as apps for Office, apps for SharePoint, Access, Excel, Exchange, Lync, SharePoint Server, SharePoint Foundation, Skype, and Word. </a:t>
            </a:r>
          </a:p>
          <a:p>
            <a:endParaRPr lang="en-US" dirty="0" smtClean="0">
              <a:effectLst/>
            </a:endParaRPr>
          </a:p>
          <a:p>
            <a:r>
              <a:rPr lang="en-US" dirty="0" smtClean="0">
                <a:effectLst/>
              </a:rPr>
              <a:t>Use an Office 365 Developer Site as a development and testing environment to shorten your setup time and start creating, testing, and deploying your apps for Office and SharePoint. Deploy the "Napa" Office 365 Development Tools to this preconfigured SharePoint site and you also get a head start on developing SharePoint-hosted apps, and apps for Office documents and mail items, without installing Visual Studio 2012 and Office Developer Tools for Visual Studio 2013 on your development computer. With an Office 365 Developer Site, you get an isolated app domain for SharePoint-hosted apps, preconfigured to use </a:t>
            </a:r>
            <a:r>
              <a:rPr lang="en-US" dirty="0" err="1" smtClean="0">
                <a:effectLst/>
              </a:rPr>
              <a:t>OAuth</a:t>
            </a:r>
            <a:r>
              <a:rPr lang="en-US" dirty="0" smtClean="0">
                <a:effectLst/>
              </a:rPr>
              <a:t>, so that you can use the Microsoft Azure Access Control Service (ACS) for authenticating and authorizing provider-hosted apps for SharePoint that are deployed to this site. </a:t>
            </a:r>
            <a:endParaRPr lang="en-US" dirty="0"/>
          </a:p>
        </p:txBody>
      </p:sp>
      <p:sp>
        <p:nvSpPr>
          <p:cNvPr id="4" name="Date Placeholder 3"/>
          <p:cNvSpPr>
            <a:spLocks noGrp="1"/>
          </p:cNvSpPr>
          <p:nvPr>
            <p:ph type="dt" idx="10"/>
          </p:nvPr>
        </p:nvSpPr>
        <p:spPr/>
        <p:txBody>
          <a:bodyPr/>
          <a:lstStyle/>
          <a:p>
            <a:fld id="{7017412A-FAE9-499A-B3C7-924D02AB998D}"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276534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An Office 365 Developer Site makes it easier to get set up and start creating, testing, and deploying your apps for Office and SharePoint more quickly. Office 365 enterprise (E3 or E4) subscriptions include a site template you can use to create a Developer Site.</a:t>
            </a:r>
            <a:endParaRPr lang="en-US" dirty="0"/>
          </a:p>
        </p:txBody>
      </p:sp>
      <p:sp>
        <p:nvSpPr>
          <p:cNvPr id="4" name="Date Placeholder 3"/>
          <p:cNvSpPr>
            <a:spLocks noGrp="1"/>
          </p:cNvSpPr>
          <p:nvPr>
            <p:ph type="dt" idx="10"/>
          </p:nvPr>
        </p:nvSpPr>
        <p:spPr/>
        <p:txBody>
          <a:bodyPr/>
          <a:lstStyle/>
          <a:p>
            <a:fld id="{4692986F-2699-409F-8A21-4F1A3E24BE62}"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8813243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As a SharePoint Online admin, you can create an App Catalog site to make internally developed custom apps available for users to install when they browse apps under the </a:t>
            </a:r>
            <a:r>
              <a:rPr lang="en-US" b="1" dirty="0" smtClean="0">
                <a:effectLst/>
              </a:rPr>
              <a:t>From Your Organization</a:t>
            </a:r>
            <a:r>
              <a:rPr lang="en-US" dirty="0" smtClean="0">
                <a:effectLst/>
              </a:rPr>
              <a:t> filter on the Site Contents page. Site owners can then add these apps to customize sites with specific functionality or to display information. </a:t>
            </a:r>
          </a:p>
          <a:p>
            <a:r>
              <a:rPr lang="en-US" dirty="0" smtClean="0"/>
              <a:t>After an App Catalog site has been created, you can use it to upload any custom apps that your organization has developed. Uploading custom apps is not much more complicated than uploading a document to a library and setting some properties. You can also use the App Catalog site to do things like install custom or third-party apps on sites for users (also called app deployment). You can also manage app requests from users.</a:t>
            </a:r>
          </a:p>
          <a:p>
            <a:endParaRPr lang="en-US" dirty="0"/>
          </a:p>
        </p:txBody>
      </p:sp>
      <p:sp>
        <p:nvSpPr>
          <p:cNvPr id="4" name="Date Placeholder 3"/>
          <p:cNvSpPr>
            <a:spLocks noGrp="1"/>
          </p:cNvSpPr>
          <p:nvPr>
            <p:ph type="dt" idx="10"/>
          </p:nvPr>
        </p:nvSpPr>
        <p:spPr/>
        <p:txBody>
          <a:bodyPr/>
          <a:lstStyle/>
          <a:p>
            <a:fld id="{EC07A5DE-1429-409E-95F7-F13CDA16C6E2}"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492722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not required to link the Office 365 Directory to an Azure subscription</a:t>
            </a:r>
          </a:p>
          <a:p>
            <a:r>
              <a:rPr lang="en-US" dirty="0" smtClean="0"/>
              <a:t>for simply creating provider-hosted apps, but it makes life a bit easier</a:t>
            </a:r>
          </a:p>
          <a:p>
            <a:r>
              <a:rPr lang="en-US" dirty="0" smtClean="0"/>
              <a:t>and opens up the ability to call into Office 365 from other applications.</a:t>
            </a:r>
          </a:p>
          <a:p>
            <a:endParaRPr lang="en-US" dirty="0"/>
          </a:p>
        </p:txBody>
      </p:sp>
      <p:sp>
        <p:nvSpPr>
          <p:cNvPr id="4" name="Date Placeholder 3"/>
          <p:cNvSpPr>
            <a:spLocks noGrp="1"/>
          </p:cNvSpPr>
          <p:nvPr>
            <p:ph type="dt" idx="10"/>
          </p:nvPr>
        </p:nvSpPr>
        <p:spPr/>
        <p:txBody>
          <a:bodyPr/>
          <a:lstStyle/>
          <a:p>
            <a:fld id="{BBA7F52A-B8F7-43B0-8B42-741D53CB577A}"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9542877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adding an Office 365 account as an Azure administrator,</a:t>
            </a:r>
          </a:p>
          <a:p>
            <a:r>
              <a:rPr lang="en-US" dirty="0" smtClean="0"/>
              <a:t>you can use a single account for managing both subscriptions</a:t>
            </a:r>
            <a:endParaRPr lang="en-US" dirty="0"/>
          </a:p>
        </p:txBody>
      </p:sp>
      <p:sp>
        <p:nvSpPr>
          <p:cNvPr id="4" name="Date Placeholder 3"/>
          <p:cNvSpPr>
            <a:spLocks noGrp="1"/>
          </p:cNvSpPr>
          <p:nvPr>
            <p:ph type="dt" idx="10"/>
          </p:nvPr>
        </p:nvSpPr>
        <p:spPr/>
        <p:txBody>
          <a:bodyPr/>
          <a:lstStyle/>
          <a:p>
            <a:fld id="{4B1490A0-601F-404D-B7DA-4F4F3A8C8BB1}"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60081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If you are a software developer who creates apps that support or enhance Microsoft technologies, such as Microsoft SharePoint, Microsoft Office, and Azure, you can use the Seller Dashboard to submit and distribute your apps to Microsoft marketplaces.</a:t>
            </a:r>
            <a:endParaRPr lang="en-US" dirty="0"/>
          </a:p>
        </p:txBody>
      </p:sp>
      <p:sp>
        <p:nvSpPr>
          <p:cNvPr id="4" name="Date Placeholder 3"/>
          <p:cNvSpPr>
            <a:spLocks noGrp="1"/>
          </p:cNvSpPr>
          <p:nvPr>
            <p:ph type="dt" idx="10"/>
          </p:nvPr>
        </p:nvSpPr>
        <p:spPr/>
        <p:txBody>
          <a:bodyPr/>
          <a:lstStyle/>
          <a:p>
            <a:fld id="{52399918-EEB6-4F99-B0AF-2A7FFCFDFFF9}"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310934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900" kern="1200" dirty="0" smtClean="0">
                <a:solidFill>
                  <a:schemeClr val="tx1"/>
                </a:solidFill>
                <a:effectLst/>
                <a:latin typeface="Segoe UI Light" pitchFamily="34" charset="0"/>
                <a:ea typeface="+mn-ea"/>
                <a:cs typeface="+mn-cs"/>
              </a:rPr>
              <a:t>What new APIs are available, in preview, in the Office 365 Platform</a:t>
            </a:r>
          </a:p>
          <a:p>
            <a:pPr lvl="0"/>
            <a:r>
              <a:rPr lang="en-US" sz="900" kern="1200" dirty="0" smtClean="0">
                <a:solidFill>
                  <a:schemeClr val="tx1"/>
                </a:solidFill>
                <a:effectLst/>
                <a:latin typeface="Segoe UI Light" pitchFamily="34" charset="0"/>
                <a:ea typeface="+mn-ea"/>
                <a:cs typeface="+mn-cs"/>
              </a:rPr>
              <a:t>How to use these API’s in your platform of choice</a:t>
            </a:r>
          </a:p>
          <a:p>
            <a:pPr lvl="0"/>
            <a:r>
              <a:rPr lang="en-US" sz="900" kern="1200" dirty="0" smtClean="0">
                <a:solidFill>
                  <a:schemeClr val="tx1"/>
                </a:solidFill>
                <a:effectLst/>
                <a:latin typeface="Segoe UI Light" pitchFamily="34" charset="0"/>
                <a:ea typeface="+mn-ea"/>
                <a:cs typeface="+mn-cs"/>
              </a:rPr>
              <a:t>Some sample business scenarios for leveraging these API’s</a:t>
            </a:r>
          </a:p>
          <a:p>
            <a:r>
              <a:rPr lang="en-US" sz="900" kern="1200" cap="all" dirty="0" smtClean="0">
                <a:solidFill>
                  <a:schemeClr val="tx1"/>
                </a:solidFill>
                <a:effectLst/>
                <a:latin typeface="Segoe UI Light" pitchFamily="34" charset="0"/>
                <a:ea typeface="+mn-ea"/>
                <a:cs typeface="+mn-cs"/>
              </a:rPr>
              <a:t>Level:</a:t>
            </a:r>
            <a:r>
              <a:rPr lang="en-US" sz="900" kern="1200" dirty="0" smtClean="0">
                <a:solidFill>
                  <a:schemeClr val="tx1"/>
                </a:solidFill>
                <a:effectLst/>
                <a:latin typeface="Segoe UI Light" pitchFamily="34" charset="0"/>
                <a:ea typeface="+mn-ea"/>
                <a:cs typeface="+mn-cs"/>
              </a:rPr>
              <a:t> Intermediate</a:t>
            </a:r>
          </a:p>
          <a:p>
            <a:r>
              <a:rPr lang="en-US" sz="900" kern="1200" cap="all" dirty="0" smtClean="0">
                <a:solidFill>
                  <a:schemeClr val="tx1"/>
                </a:solidFill>
                <a:effectLst/>
                <a:latin typeface="Segoe UI Light" pitchFamily="34" charset="0"/>
                <a:ea typeface="+mn-ea"/>
                <a:cs typeface="+mn-cs"/>
              </a:rPr>
              <a:t>Audience:</a:t>
            </a:r>
            <a:r>
              <a:rPr lang="en-US" sz="900" kern="1200" dirty="0" smtClean="0">
                <a:solidFill>
                  <a:schemeClr val="tx1"/>
                </a:solidFill>
                <a:effectLst/>
                <a:latin typeface="Segoe UI Light" pitchFamily="34" charset="0"/>
                <a:ea typeface="+mn-ea"/>
                <a:cs typeface="+mn-cs"/>
              </a:rPr>
              <a:t> Developer Essentials</a:t>
            </a:r>
          </a:p>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12/29/15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37</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23505197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15574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12/29/15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28294986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42616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932688">
              <a:defRPr/>
            </a:pPr>
            <a:fld id="{B9C3C9DC-C0A3-4640-9A7A-3DC41095AE2E}" type="slidenum">
              <a:rPr lang="en-US" smtClean="0">
                <a:solidFill>
                  <a:prstClr val="black"/>
                </a:solidFill>
              </a:rPr>
              <a:pPr defTabSz="932688">
                <a:defRPr/>
              </a:pPr>
              <a:t>5</a:t>
            </a:fld>
            <a:endParaRPr lang="en-US">
              <a:solidFill>
                <a:prstClr val="black"/>
              </a:solidFill>
            </a:endParaRPr>
          </a:p>
        </p:txBody>
      </p:sp>
    </p:spTree>
    <p:extLst>
      <p:ext uri="{BB962C8B-B14F-4D97-AF65-F5344CB8AC3E}">
        <p14:creationId xmlns:p14="http://schemas.microsoft.com/office/powerpoint/2010/main" val="1524000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SharePoint Online provides a solid business collaboration platform on which developers can build solutions quickly by using familiar development tools. In addition to in-browser customizations, SharePoint Online supports development with Microsoft SharePoint Designer 2010, Microsoft Visual Studio 2010, and Microsoft Visual Studio Team Foundation Server 2010. SharePoint Online enables you to modify sites directly and deploy code as sandboxed solutions that are run in a protected environment to safeguard the environment from poorly performing or malicious code. </a:t>
            </a:r>
          </a:p>
          <a:p>
            <a:r>
              <a:rPr lang="en-US" dirty="0" smtClean="0">
                <a:effectLst/>
              </a:rPr>
              <a:t>SharePoint Online opens a new arena for developers to create solutions for customers who use the Office 365 service instead of maintaining on-premises servers, or for clients who want to take advantage of hybrid deployments where some data is stored behind the firewall and other data is off-loaded in the cloud.</a:t>
            </a:r>
            <a:endParaRPr lang="en-US" dirty="0"/>
          </a:p>
        </p:txBody>
      </p:sp>
      <p:sp>
        <p:nvSpPr>
          <p:cNvPr id="4" name="Date Placeholder 3"/>
          <p:cNvSpPr>
            <a:spLocks noGrp="1"/>
          </p:cNvSpPr>
          <p:nvPr>
            <p:ph type="dt" idx="10"/>
          </p:nvPr>
        </p:nvSpPr>
        <p:spPr/>
        <p:txBody>
          <a:bodyPr/>
          <a:lstStyle/>
          <a:p>
            <a:fld id="{4F0210BE-2A39-4D0E-9359-F64D4B884D4E}"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4247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Azure Active Directory is a comprehensive identity and access management cloud solution. It combines core directory services, advanced identity governance, security, and application access management. Azure AD also offers developers an identity management platform to deliver access control to their applications, based on centralized policy and rules.</a:t>
            </a:r>
            <a:endParaRPr lang="en-US" dirty="0"/>
          </a:p>
        </p:txBody>
      </p:sp>
      <p:sp>
        <p:nvSpPr>
          <p:cNvPr id="4" name="Date Placeholder 3"/>
          <p:cNvSpPr>
            <a:spLocks noGrp="1"/>
          </p:cNvSpPr>
          <p:nvPr>
            <p:ph type="dt" idx="10"/>
          </p:nvPr>
        </p:nvSpPr>
        <p:spPr/>
        <p:txBody>
          <a:bodyPr/>
          <a:lstStyle/>
          <a:p>
            <a:fld id="{CA454356-7988-4E39-B534-EC35F7CCC11C}"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757828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1B816852-F550-4F1E-AE22-5580BB5390CD}"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57688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Windows Azure Access Control Service (ACS) is a Windows cloud-based service that provides an easy way of authenticating and authorizing users to gain access to web applications and services while allowing the features of authentication and authorization to be factored out of the application code. This facilitates application development while at the same time providing users the benefit of being able to log into multiple applications with a reduced number of authentications, and in some cases only one authentication. </a:t>
            </a:r>
            <a:endParaRPr lang="en-US" dirty="0"/>
          </a:p>
        </p:txBody>
      </p:sp>
      <p:sp>
        <p:nvSpPr>
          <p:cNvPr id="4" name="Date Placeholder 3"/>
          <p:cNvSpPr>
            <a:spLocks noGrp="1"/>
          </p:cNvSpPr>
          <p:nvPr>
            <p:ph type="dt" idx="10"/>
          </p:nvPr>
        </p:nvSpPr>
        <p:spPr/>
        <p:txBody>
          <a:bodyPr/>
          <a:lstStyle/>
          <a:p>
            <a:fld id="{8C3D3F17-9065-4B2A-80EA-09A3A0159250}"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731146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p>
        </p:txBody>
      </p:sp>
      <p:sp>
        <p:nvSpPr>
          <p:cNvPr id="5" name="Footer Placeholder 4"/>
          <p:cNvSpPr>
            <a:spLocks noGrp="1"/>
          </p:cNvSpPr>
          <p:nvPr>
            <p:ph type="ftr" sz="quarter" idx="11"/>
          </p:nvPr>
        </p:nvSpPr>
        <p:spPr>
          <a:xfrm>
            <a:off x="0" y="8686800"/>
            <a:ext cx="5920740" cy="355964"/>
          </a:xfrm>
          <a:prstGeom prst="rect">
            <a:avLst/>
          </a:prstGeom>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E94FB22D-AF06-49F0-ABFB-4A3B32E04FBE}" type="datetime1">
              <a:rPr lang="en-US" smtClean="0"/>
              <a:t>12/29/15</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t>14</a:t>
            </a:fld>
            <a:endParaRPr lang="en-US" dirty="0"/>
          </a:p>
        </p:txBody>
      </p:sp>
    </p:spTree>
    <p:extLst>
      <p:ext uri="{BB962C8B-B14F-4D97-AF65-F5344CB8AC3E}">
        <p14:creationId xmlns:p14="http://schemas.microsoft.com/office/powerpoint/2010/main" val="28613424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35A2105E-80AA-4B38-BA9C-D7E35197D8BA}" type="datetime1">
              <a:rPr lang="en-US" smtClean="0"/>
              <a:t>12/29/15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89707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6.pn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3.jpg"/></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4.png"/><Relationship Id="rId3" Type="http://schemas.openxmlformats.org/officeDocument/2006/relationships/image" Target="../media/image1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jpg"/><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jpg"/><Relationship Id="rId3" Type="http://schemas.openxmlformats.org/officeDocument/2006/relationships/image" Target="../media/image9.jp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3.jp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 Id="rId3" Type="http://schemas.openxmlformats.org/officeDocument/2006/relationships/image" Target="../media/image15.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pn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408841231"/>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874843059"/>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04571059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3306375218"/>
      </p:ext>
    </p:extLst>
  </p:cSld>
  <p:clrMapOvr>
    <a:masterClrMapping/>
  </p:clrMapOvr>
  <p:transition>
    <p:fade/>
  </p:transition>
  <p:timing>
    <p:tnLst>
      <p:par>
        <p:cTn id="1" dur="indefinite" restart="never" nodeType="tmRoot"/>
      </p:par>
    </p:tnLst>
  </p:timing>
  <p:hf hdr="0"/>
</p:sldLayout>
</file>

<file path=ppt/slideLayouts/slideLayout104.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8453272"/>
      </p:ext>
    </p:extLst>
  </p:cSld>
  <p:clrMapOvr>
    <a:masterClrMapping/>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930462379"/>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78626062"/>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224556900"/>
      </p:ext>
    </p:extLst>
  </p:cSld>
  <p:clrMapOvr>
    <a:masterClrMapping/>
  </p:clrMapOvr>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36432049"/>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2194895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990696173"/>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91033240"/>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785883720"/>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72354598"/>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835005623"/>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9125867"/>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algn="ctr" defTabSz="913843" fontAlgn="base">
              <a:spcBef>
                <a:spcPct val="0"/>
              </a:spcBef>
              <a:spcAft>
                <a:spcPct val="0"/>
              </a:spcAft>
              <a:defRPr/>
            </a:pPr>
            <a:endParaRPr lang="en-US" sz="2205"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8651497"/>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algn="ctr" defTabSz="913481" fontAlgn="base">
              <a:lnSpc>
                <a:spcPct val="90000"/>
              </a:lnSpc>
              <a:spcBef>
                <a:spcPct val="0"/>
              </a:spcBef>
              <a:spcAft>
                <a:spcPct val="0"/>
              </a:spcAft>
              <a:defRPr/>
            </a:pPr>
            <a:endParaRPr lang="en-US" sz="2351"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2567327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73649915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3429965876"/>
      </p:ext>
    </p:extLst>
  </p:cSld>
  <p:clrMapOvr>
    <a:masterClrMapping/>
  </p:clrMapOvr>
  <p:transition>
    <p:fade/>
  </p:transition>
  <p:timing>
    <p:tnLst>
      <p:par>
        <p:cTn id="1" dur="indefinite" restart="never" nodeType="tmRoot"/>
      </p:par>
    </p:tnLst>
  </p:timing>
  <p:hf hdr="0"/>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686722429"/>
      </p:ext>
    </p:extLst>
  </p:cSld>
  <p:clrMapOvr>
    <a:masterClrMapping/>
  </p:clrMapOvr>
  <p:transition>
    <p:fade/>
  </p:transition>
  <p:timing>
    <p:tnLst>
      <p:par>
        <p:cTn id="1" dur="indefinite" restart="never" nodeType="tmRoot"/>
      </p:par>
    </p:tnLst>
  </p:timing>
  <p:hf hdr="0"/>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1715308565"/>
      </p:ext>
    </p:extLst>
  </p:cSld>
  <p:clrMapOvr>
    <a:masterClrMapping/>
  </p:clrMapOvr>
  <p:transition>
    <p:fade/>
  </p:transition>
  <p:timing>
    <p:tnLst>
      <p:par>
        <p:cTn id="1" dur="indefinite" restart="never" nodeType="tmRoot"/>
      </p:par>
    </p:tnLst>
  </p:timing>
  <p:hf hdr="0"/>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1569215033"/>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55483552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5205684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38090151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8121762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4190958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956955058"/>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348790484"/>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385149989"/>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84819113"/>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9334766"/>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78742790"/>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185497469"/>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20111920"/>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11207465"/>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93134176"/>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7880009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3377245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33706009"/>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2041907084"/>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743408793"/>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457133395"/>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310186189"/>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14772986"/>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260579677"/>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3051703575"/>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944744234"/>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5660496"/>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3794508"/>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7906646"/>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8946818"/>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57171358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66574099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880050160"/>
      </p:ext>
    </p:extLst>
  </p:cSld>
  <p:clrMapOvr>
    <a:masterClrMapping/>
  </p:clrMapOvr>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9999046"/>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229688943"/>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06195793"/>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4430353"/>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715663229"/>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938111224"/>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639368616"/>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741350845"/>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980666158"/>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09788890"/>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2469833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34448183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1863769531"/>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11541488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004981307"/>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3699107"/>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112025171"/>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801608521"/>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03444785"/>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9950821"/>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86726514"/>
      </p:ext>
    </p:extLst>
  </p:cSld>
  <p:clrMapOvr>
    <a:masterClrMapping/>
  </p:clrMapOvr>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026558400"/>
      </p:ext>
    </p:extLst>
  </p:cSld>
  <p:clrMapOvr>
    <a:masterClrMapping/>
  </p:clrMapOvr>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804949289"/>
      </p:ext>
    </p:extLst>
  </p:cSld>
  <p:clrMapOvr>
    <a:masterClrMapping/>
  </p:clrMapOvr>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74000129"/>
      </p:ext>
    </p:extLst>
  </p:cSld>
  <p:clrMapOvr>
    <a:masterClrMapping/>
  </p:clrMapOvr>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49314461"/>
      </p:ext>
    </p:extLst>
  </p:cSld>
  <p:clrMapOvr>
    <a:masterClrMapping/>
  </p:clrMapOvr>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1670489126"/>
      </p:ext>
    </p:extLst>
  </p:cSld>
  <p:clrMapOvr>
    <a:masterClrMapping/>
  </p:clrMapOvr>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66047041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4866747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52178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6.xml"/><Relationship Id="rId12" Type="http://schemas.openxmlformats.org/officeDocument/2006/relationships/slideLayout" Target="../slideLayouts/slideLayout37.xml"/><Relationship Id="rId13" Type="http://schemas.openxmlformats.org/officeDocument/2006/relationships/theme" Target="../theme/theme2.xml"/><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slideLayout" Target="../slideLayouts/slideLayout28.xml"/><Relationship Id="rId4" Type="http://schemas.openxmlformats.org/officeDocument/2006/relationships/slideLayout" Target="../slideLayouts/slideLayout29.xml"/><Relationship Id="rId5" Type="http://schemas.openxmlformats.org/officeDocument/2006/relationships/slideLayout" Target="../slideLayouts/slideLayout30.xml"/><Relationship Id="rId6" Type="http://schemas.openxmlformats.org/officeDocument/2006/relationships/slideLayout" Target="../slideLayouts/slideLayout31.xml"/><Relationship Id="rId7" Type="http://schemas.openxmlformats.org/officeDocument/2006/relationships/slideLayout" Target="../slideLayouts/slideLayout32.xml"/><Relationship Id="rId8" Type="http://schemas.openxmlformats.org/officeDocument/2006/relationships/slideLayout" Target="../slideLayouts/slideLayout33.xml"/><Relationship Id="rId9" Type="http://schemas.openxmlformats.org/officeDocument/2006/relationships/slideLayout" Target="../slideLayouts/slideLayout34.xml"/><Relationship Id="rId10"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7.xml"/><Relationship Id="rId21" Type="http://schemas.openxmlformats.org/officeDocument/2006/relationships/slideLayout" Target="../slideLayouts/slideLayout58.xml"/><Relationship Id="rId22" Type="http://schemas.openxmlformats.org/officeDocument/2006/relationships/slideLayout" Target="../slideLayouts/slideLayout59.xml"/><Relationship Id="rId23" Type="http://schemas.openxmlformats.org/officeDocument/2006/relationships/slideLayout" Target="../slideLayouts/slideLayout60.xml"/><Relationship Id="rId24" Type="http://schemas.openxmlformats.org/officeDocument/2006/relationships/slideLayout" Target="../slideLayouts/slideLayout61.xml"/><Relationship Id="rId25" Type="http://schemas.openxmlformats.org/officeDocument/2006/relationships/slideLayout" Target="../slideLayouts/slideLayout62.xml"/><Relationship Id="rId26" Type="http://schemas.openxmlformats.org/officeDocument/2006/relationships/slideLayout" Target="../slideLayouts/slideLayout63.xml"/><Relationship Id="rId27" Type="http://schemas.openxmlformats.org/officeDocument/2006/relationships/slideLayout" Target="../slideLayouts/slideLayout64.xml"/><Relationship Id="rId28" Type="http://schemas.openxmlformats.org/officeDocument/2006/relationships/slideLayout" Target="../slideLayouts/slideLayout65.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2" Type="http://schemas.openxmlformats.org/officeDocument/2006/relationships/slideLayout" Target="../slideLayouts/slideLayout39.xml"/><Relationship Id="rId3" Type="http://schemas.openxmlformats.org/officeDocument/2006/relationships/slideLayout" Target="../slideLayouts/slideLayout40.xml"/><Relationship Id="rId4" Type="http://schemas.openxmlformats.org/officeDocument/2006/relationships/slideLayout" Target="../slideLayouts/slideLayout41.xml"/><Relationship Id="rId5" Type="http://schemas.openxmlformats.org/officeDocument/2006/relationships/slideLayout" Target="../slideLayouts/slideLayout42.xml"/><Relationship Id="rId30" Type="http://schemas.openxmlformats.org/officeDocument/2006/relationships/slideLayout" Target="../slideLayouts/slideLayout67.xml"/><Relationship Id="rId31" Type="http://schemas.openxmlformats.org/officeDocument/2006/relationships/slideLayout" Target="../slideLayouts/slideLayout68.xml"/><Relationship Id="rId32" Type="http://schemas.openxmlformats.org/officeDocument/2006/relationships/slideLayout" Target="../slideLayouts/slideLayout69.xml"/><Relationship Id="rId9" Type="http://schemas.openxmlformats.org/officeDocument/2006/relationships/slideLayout" Target="../slideLayouts/slideLayout46.xml"/><Relationship Id="rId6" Type="http://schemas.openxmlformats.org/officeDocument/2006/relationships/slideLayout" Target="../slideLayouts/slideLayout43.xml"/><Relationship Id="rId7" Type="http://schemas.openxmlformats.org/officeDocument/2006/relationships/slideLayout" Target="../slideLayouts/slideLayout44.xml"/><Relationship Id="rId8" Type="http://schemas.openxmlformats.org/officeDocument/2006/relationships/slideLayout" Target="../slideLayouts/slideLayout45.xml"/><Relationship Id="rId33" Type="http://schemas.openxmlformats.org/officeDocument/2006/relationships/slideLayout" Target="../slideLayouts/slideLayout70.xml"/><Relationship Id="rId34" Type="http://schemas.openxmlformats.org/officeDocument/2006/relationships/slideLayout" Target="../slideLayouts/slideLayout71.xml"/><Relationship Id="rId35" Type="http://schemas.openxmlformats.org/officeDocument/2006/relationships/theme" Target="../theme/theme3.xml"/><Relationship Id="rId36" Type="http://schemas.openxmlformats.org/officeDocument/2006/relationships/image" Target="../media/image3.png"/><Relationship Id="rId10" Type="http://schemas.openxmlformats.org/officeDocument/2006/relationships/slideLayout" Target="../slideLayouts/slideLayout47.xml"/><Relationship Id="rId11" Type="http://schemas.openxmlformats.org/officeDocument/2006/relationships/slideLayout" Target="../slideLayouts/slideLayout48.xml"/><Relationship Id="rId12" Type="http://schemas.openxmlformats.org/officeDocument/2006/relationships/slideLayout" Target="../slideLayouts/slideLayout49.xml"/><Relationship Id="rId13" Type="http://schemas.openxmlformats.org/officeDocument/2006/relationships/slideLayout" Target="../slideLayouts/slideLayout50.xml"/><Relationship Id="rId14" Type="http://schemas.openxmlformats.org/officeDocument/2006/relationships/slideLayout" Target="../slideLayouts/slideLayout51.xml"/><Relationship Id="rId15" Type="http://schemas.openxmlformats.org/officeDocument/2006/relationships/slideLayout" Target="../slideLayouts/slideLayout52.xml"/><Relationship Id="rId16" Type="http://schemas.openxmlformats.org/officeDocument/2006/relationships/slideLayout" Target="../slideLayouts/slideLayout53.xml"/><Relationship Id="rId17" Type="http://schemas.openxmlformats.org/officeDocument/2006/relationships/slideLayout" Target="../slideLayouts/slideLayout54.xml"/><Relationship Id="rId18" Type="http://schemas.openxmlformats.org/officeDocument/2006/relationships/slideLayout" Target="../slideLayouts/slideLayout55.xml"/><Relationship Id="rId19" Type="http://schemas.openxmlformats.org/officeDocument/2006/relationships/slideLayout" Target="../slideLayouts/slideLayout56.xml"/><Relationship Id="rId37"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11" Type="http://schemas.openxmlformats.org/officeDocument/2006/relationships/theme" Target="../theme/theme4.xml"/><Relationship Id="rId12" Type="http://schemas.openxmlformats.org/officeDocument/2006/relationships/image" Target="../media/image12.png"/><Relationship Id="rId1" Type="http://schemas.openxmlformats.org/officeDocument/2006/relationships/slideLayout" Target="../slideLayouts/slideLayout72.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90.xml"/><Relationship Id="rId20" Type="http://schemas.openxmlformats.org/officeDocument/2006/relationships/slideLayout" Target="../slideLayouts/slideLayout101.xml"/><Relationship Id="rId21" Type="http://schemas.openxmlformats.org/officeDocument/2006/relationships/slideLayout" Target="../slideLayouts/slideLayout102.xml"/><Relationship Id="rId22" Type="http://schemas.openxmlformats.org/officeDocument/2006/relationships/slideLayout" Target="../slideLayouts/slideLayout103.xml"/><Relationship Id="rId23" Type="http://schemas.openxmlformats.org/officeDocument/2006/relationships/slideLayout" Target="../slideLayouts/slideLayout104.xml"/><Relationship Id="rId24" Type="http://schemas.openxmlformats.org/officeDocument/2006/relationships/slideLayout" Target="../slideLayouts/slideLayout105.xml"/><Relationship Id="rId25" Type="http://schemas.openxmlformats.org/officeDocument/2006/relationships/slideLayout" Target="../slideLayouts/slideLayout106.xml"/><Relationship Id="rId26" Type="http://schemas.openxmlformats.org/officeDocument/2006/relationships/slideLayout" Target="../slideLayouts/slideLayout107.xml"/><Relationship Id="rId27" Type="http://schemas.openxmlformats.org/officeDocument/2006/relationships/theme" Target="../theme/theme5.xml"/><Relationship Id="rId10" Type="http://schemas.openxmlformats.org/officeDocument/2006/relationships/slideLayout" Target="../slideLayouts/slideLayout91.xml"/><Relationship Id="rId11" Type="http://schemas.openxmlformats.org/officeDocument/2006/relationships/slideLayout" Target="../slideLayouts/slideLayout92.xml"/><Relationship Id="rId12" Type="http://schemas.openxmlformats.org/officeDocument/2006/relationships/slideLayout" Target="../slideLayouts/slideLayout93.xml"/><Relationship Id="rId13" Type="http://schemas.openxmlformats.org/officeDocument/2006/relationships/slideLayout" Target="../slideLayouts/slideLayout94.xml"/><Relationship Id="rId14" Type="http://schemas.openxmlformats.org/officeDocument/2006/relationships/slideLayout" Target="../slideLayouts/slideLayout95.xml"/><Relationship Id="rId15" Type="http://schemas.openxmlformats.org/officeDocument/2006/relationships/slideLayout" Target="../slideLayouts/slideLayout96.xml"/><Relationship Id="rId16" Type="http://schemas.openxmlformats.org/officeDocument/2006/relationships/slideLayout" Target="../slideLayouts/slideLayout97.xml"/><Relationship Id="rId17" Type="http://schemas.openxmlformats.org/officeDocument/2006/relationships/slideLayout" Target="../slideLayouts/slideLayout98.xml"/><Relationship Id="rId18" Type="http://schemas.openxmlformats.org/officeDocument/2006/relationships/slideLayout" Target="../slideLayouts/slideLayout99.xml"/><Relationship Id="rId19" Type="http://schemas.openxmlformats.org/officeDocument/2006/relationships/slideLayout" Target="../slideLayouts/slideLayout100.xml"/><Relationship Id="rId1" Type="http://schemas.openxmlformats.org/officeDocument/2006/relationships/slideLayout" Target="../slideLayouts/slideLayout82.xml"/><Relationship Id="rId2" Type="http://schemas.openxmlformats.org/officeDocument/2006/relationships/slideLayout" Target="../slideLayouts/slideLayout83.xml"/><Relationship Id="rId3" Type="http://schemas.openxmlformats.org/officeDocument/2006/relationships/slideLayout" Target="../slideLayouts/slideLayout84.xml"/><Relationship Id="rId4" Type="http://schemas.openxmlformats.org/officeDocument/2006/relationships/slideLayout" Target="../slideLayouts/slideLayout85.xml"/><Relationship Id="rId5" Type="http://schemas.openxmlformats.org/officeDocument/2006/relationships/slideLayout" Target="../slideLayouts/slideLayout86.xml"/><Relationship Id="rId6" Type="http://schemas.openxmlformats.org/officeDocument/2006/relationships/slideLayout" Target="../slideLayouts/slideLayout87.xml"/><Relationship Id="rId7" Type="http://schemas.openxmlformats.org/officeDocument/2006/relationships/slideLayout" Target="../slideLayouts/slideLayout88.xml"/><Relationship Id="rId8" Type="http://schemas.openxmlformats.org/officeDocument/2006/relationships/slideLayout" Target="../slideLayouts/slideLayout89.xml"/></Relationships>
</file>

<file path=ppt/slideMasters/_rels/slideMaster6.xml.rels><?xml version="1.0" encoding="UTF-8" standalone="yes"?>
<Relationships xmlns="http://schemas.openxmlformats.org/package/2006/relationships"><Relationship Id="rId11" Type="http://schemas.openxmlformats.org/officeDocument/2006/relationships/theme" Target="../theme/theme6.xml"/><Relationship Id="rId12" Type="http://schemas.openxmlformats.org/officeDocument/2006/relationships/image" Target="../media/image12.png"/><Relationship Id="rId1" Type="http://schemas.openxmlformats.org/officeDocument/2006/relationships/slideLayout" Target="../slideLayouts/slideLayout108.xml"/><Relationship Id="rId2" Type="http://schemas.openxmlformats.org/officeDocument/2006/relationships/slideLayout" Target="../slideLayouts/slideLayout109.xml"/><Relationship Id="rId3" Type="http://schemas.openxmlformats.org/officeDocument/2006/relationships/slideLayout" Target="../slideLayouts/slideLayout110.xml"/><Relationship Id="rId4" Type="http://schemas.openxmlformats.org/officeDocument/2006/relationships/slideLayout" Target="../slideLayouts/slideLayout111.xml"/><Relationship Id="rId5" Type="http://schemas.openxmlformats.org/officeDocument/2006/relationships/slideLayout" Target="../slideLayouts/slideLayout112.xml"/><Relationship Id="rId6" Type="http://schemas.openxmlformats.org/officeDocument/2006/relationships/slideLayout" Target="../slideLayouts/slideLayout113.xml"/><Relationship Id="rId7" Type="http://schemas.openxmlformats.org/officeDocument/2006/relationships/slideLayout" Target="../slideLayouts/slideLayout114.xml"/><Relationship Id="rId8" Type="http://schemas.openxmlformats.org/officeDocument/2006/relationships/slideLayout" Target="../slideLayouts/slideLayout115.xml"/><Relationship Id="rId9" Type="http://schemas.openxmlformats.org/officeDocument/2006/relationships/slideLayout" Target="../slideLayouts/slideLayout116.xml"/><Relationship Id="rId10" Type="http://schemas.openxmlformats.org/officeDocument/2006/relationships/slideLayout" Target="../slideLayouts/slideLayout1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6" r:id="rId22"/>
    <p:sldLayoutId id="2147484147" r:id="rId23"/>
    <p:sldLayoutId id="2147484148" r:id="rId24"/>
    <p:sldLayoutId id="2147484151" r:id="rId25"/>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2521905908"/>
      </p:ext>
    </p:extLst>
  </p:cSld>
  <p:clrMap bg1="dk1" tx1="lt1" bg2="dk2" tx2="lt2" accent1="accent1" accent2="accent2" accent3="accent3" accent4="accent4" accent5="accent5" accent6="accent6" hlink="hlink" folHlink="folHlink"/>
  <p:sldLayoutIdLst>
    <p:sldLayoutId id="2147484153" r:id="rId1"/>
    <p:sldLayoutId id="2147484154" r:id="rId2"/>
    <p:sldLayoutId id="2147484155" r:id="rId3"/>
    <p:sldLayoutId id="2147484156" r:id="rId4"/>
    <p:sldLayoutId id="2147484157" r:id="rId5"/>
    <p:sldLayoutId id="2147484158" r:id="rId6"/>
    <p:sldLayoutId id="2147484159" r:id="rId7"/>
    <p:sldLayoutId id="2147484160" r:id="rId8"/>
    <p:sldLayoutId id="2147484161" r:id="rId9"/>
    <p:sldLayoutId id="2147484162" r:id="rId10"/>
    <p:sldLayoutId id="2147484163" r:id="rId11"/>
    <p:sldLayoutId id="2147484164" r:id="rId12"/>
    <p:sldLayoutId id="2147484165" r:id="rId13"/>
    <p:sldLayoutId id="2147484166" r:id="rId14"/>
    <p:sldLayoutId id="2147484167" r:id="rId15"/>
    <p:sldLayoutId id="2147484168" r:id="rId16"/>
    <p:sldLayoutId id="2147484169" r:id="rId17"/>
    <p:sldLayoutId id="2147484170" r:id="rId18"/>
    <p:sldLayoutId id="2147484171" r:id="rId19"/>
    <p:sldLayoutId id="2147484172" r:id="rId20"/>
    <p:sldLayoutId id="2147484173" r:id="rId21"/>
    <p:sldLayoutId id="2147484174" r:id="rId22"/>
    <p:sldLayoutId id="2147484175" r:id="rId23"/>
    <p:sldLayoutId id="2147484176" r:id="rId24"/>
    <p:sldLayoutId id="2147484177" r:id="rId25"/>
    <p:sldLayoutId id="2147484178" r:id="rId26"/>
    <p:sldLayoutId id="2147484179" r:id="rId27"/>
    <p:sldLayoutId id="2147484180" r:id="rId28"/>
    <p:sldLayoutId id="2147484181" r:id="rId29"/>
    <p:sldLayoutId id="2147484182" r:id="rId30"/>
    <p:sldLayoutId id="2147484183" r:id="rId31"/>
    <p:sldLayoutId id="2147484184" r:id="rId32"/>
    <p:sldLayoutId id="2147484185" r:id="rId33"/>
    <p:sldLayoutId id="2147484186"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2093402035"/>
      </p:ext>
    </p:extLst>
  </p:cSld>
  <p:clrMap bg1="lt1" tx1="dk1" bg2="lt2" tx2="dk2" accent1="accent1" accent2="accent2" accent3="accent3" accent4="accent4" accent5="accent5" accent6="accent6" hlink="hlink" folHlink="folHlink"/>
  <p:sldLayoutIdLst>
    <p:sldLayoutId id="2147484188" r:id="rId1"/>
    <p:sldLayoutId id="2147484189" r:id="rId2"/>
    <p:sldLayoutId id="2147484190" r:id="rId3"/>
    <p:sldLayoutId id="2147484191" r:id="rId4"/>
    <p:sldLayoutId id="2147484192" r:id="rId5"/>
    <p:sldLayoutId id="2147484193" r:id="rId6"/>
    <p:sldLayoutId id="2147484194" r:id="rId7"/>
    <p:sldLayoutId id="2147484195" r:id="rId8"/>
    <p:sldLayoutId id="2147484196" r:id="rId9"/>
    <p:sldLayoutId id="2147484197"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63040967"/>
      </p:ext>
    </p:extLst>
  </p:cSld>
  <p:clrMap bg1="lt1" tx1="dk1" bg2="lt2" tx2="dk2" accent1="accent1" accent2="accent2" accent3="accent3" accent4="accent4" accent5="accent5" accent6="accent6" hlink="hlink" folHlink="folHlink"/>
  <p:sldLayoutIdLst>
    <p:sldLayoutId id="2147484199" r:id="rId1"/>
    <p:sldLayoutId id="2147484200" r:id="rId2"/>
    <p:sldLayoutId id="2147484201" r:id="rId3"/>
    <p:sldLayoutId id="2147484202" r:id="rId4"/>
    <p:sldLayoutId id="2147484203" r:id="rId5"/>
    <p:sldLayoutId id="2147484204" r:id="rId6"/>
    <p:sldLayoutId id="2147484205" r:id="rId7"/>
    <p:sldLayoutId id="2147484206" r:id="rId8"/>
    <p:sldLayoutId id="2147484207" r:id="rId9"/>
    <p:sldLayoutId id="2147484208" r:id="rId10"/>
    <p:sldLayoutId id="2147484209" r:id="rId11"/>
    <p:sldLayoutId id="2147484210" r:id="rId12"/>
    <p:sldLayoutId id="2147484211" r:id="rId13"/>
    <p:sldLayoutId id="2147484212" r:id="rId14"/>
    <p:sldLayoutId id="2147484213" r:id="rId15"/>
    <p:sldLayoutId id="2147484214" r:id="rId16"/>
    <p:sldLayoutId id="2147484215" r:id="rId17"/>
    <p:sldLayoutId id="2147484216" r:id="rId18"/>
    <p:sldLayoutId id="2147484217" r:id="rId19"/>
    <p:sldLayoutId id="2147484218" r:id="rId20"/>
    <p:sldLayoutId id="2147484219" r:id="rId21"/>
    <p:sldLayoutId id="2147484220" r:id="rId22"/>
    <p:sldLayoutId id="2147484221" r:id="rId23"/>
    <p:sldLayoutId id="2147484222" r:id="rId24"/>
    <p:sldLayoutId id="2147484223" r:id="rId25"/>
    <p:sldLayoutId id="2147484224"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1091377740"/>
      </p:ext>
    </p:extLst>
  </p:cSld>
  <p:clrMap bg1="lt1" tx1="dk1" bg2="lt2" tx2="dk2" accent1="accent1" accent2="accent2" accent3="accent3" accent4="accent4" accent5="accent5" accent6="accent6" hlink="hlink" folHlink="folHlink"/>
  <p:sldLayoutIdLst>
    <p:sldLayoutId id="2147484226" r:id="rId1"/>
    <p:sldLayoutId id="2147484227" r:id="rId2"/>
    <p:sldLayoutId id="2147484228" r:id="rId3"/>
    <p:sldLayoutId id="2147484229" r:id="rId4"/>
    <p:sldLayoutId id="2147484230" r:id="rId5"/>
    <p:sldLayoutId id="2147484231" r:id="rId6"/>
    <p:sldLayoutId id="2147484232" r:id="rId7"/>
    <p:sldLayoutId id="2147484233" r:id="rId8"/>
    <p:sldLayoutId id="2147484234" r:id="rId9"/>
    <p:sldLayoutId id="2147484235" r:id="rId10"/>
  </p:sldLayoutIdLst>
  <p:transition>
    <p:fade/>
  </p:transition>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dev.office.com/training#?filters=shipping%20your%20office%20app%20to%20the%20office%20store"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38.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4" Type="http://schemas.openxmlformats.org/officeDocument/2006/relationships/image" Target="../media/image23.emf"/><Relationship Id="rId5" Type="http://schemas.openxmlformats.org/officeDocument/2006/relationships/image" Target="../media/image24.emf"/><Relationship Id="rId1" Type="http://schemas.openxmlformats.org/officeDocument/2006/relationships/slideLayout" Target="../slideLayouts/slideLayout76.xml"/><Relationship Id="rId2" Type="http://schemas.openxmlformats.org/officeDocument/2006/relationships/notesSlide" Target="../notesSlides/notesSlide19.xml"/></Relationships>
</file>

<file path=ppt/slides/_rels/slide39.xml.rels><?xml version="1.0" encoding="UTF-8" standalone="yes"?>
<Relationships xmlns="http://schemas.openxmlformats.org/package/2006/relationships"><Relationship Id="rId3" Type="http://schemas.openxmlformats.org/officeDocument/2006/relationships/hyperlink" Target="https://www.yammer.com/itpronetwork" TargetMode="External"/><Relationship Id="rId4" Type="http://schemas.openxmlformats.org/officeDocument/2006/relationships/hyperlink" Target="http://www.twitter.com/OfficeDev" TargetMode="External"/><Relationship Id="rId5" Type="http://schemas.openxmlformats.org/officeDocument/2006/relationships/image" Target="../media/image25.emf"/><Relationship Id="rId6" Type="http://schemas.openxmlformats.org/officeDocument/2006/relationships/image" Target="../media/image26.emf"/><Relationship Id="rId7" Type="http://schemas.openxmlformats.org/officeDocument/2006/relationships/hyperlink" Target="http://dev.office.com/podcasts" TargetMode="External"/><Relationship Id="rId8" Type="http://schemas.openxmlformats.org/officeDocument/2006/relationships/hyperlink" Target="http://officespdev.uservoice.com/" TargetMode="External"/><Relationship Id="rId9" Type="http://schemas.openxmlformats.org/officeDocument/2006/relationships/hyperlink" Target="http://aka.ms/O365DevShow" TargetMode="External"/><Relationship Id="rId10" Type="http://schemas.openxmlformats.org/officeDocument/2006/relationships/image" Target="../media/image27.png"/><Relationship Id="rId11" Type="http://schemas.openxmlformats.org/officeDocument/2006/relationships/image" Target="../media/image28.png"/><Relationship Id="rId1" Type="http://schemas.openxmlformats.org/officeDocument/2006/relationships/slideLayout" Target="../slideLayouts/slideLayout76.xml"/><Relationship Id="rId2" Type="http://schemas.openxmlformats.org/officeDocument/2006/relationships/notesSlide" Target="../notesSlides/notesSlide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7.xml"/></Relationships>
</file>

<file path=ppt/slides/_rels/slide5.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11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600" dirty="0"/>
              <a:t>Office 365 Development</a:t>
            </a:r>
            <a:endParaRPr lang="en-US" sz="6595" dirty="0"/>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7054674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93513"/>
          </a:xfrm>
        </p:spPr>
        <p:txBody>
          <a:bodyPr/>
          <a:lstStyle/>
          <a:p>
            <a:r>
              <a:rPr lang="en-US" dirty="0"/>
              <a:t>Azure Active Directory (AAD)</a:t>
            </a:r>
          </a:p>
          <a:p>
            <a:r>
              <a:rPr lang="en-US" dirty="0" smtClean="0"/>
              <a:t>Azure Access Control Services (ACS)</a:t>
            </a:r>
          </a:p>
          <a:p>
            <a:r>
              <a:rPr lang="en-US" dirty="0"/>
              <a:t>Azure Web Sites</a:t>
            </a:r>
          </a:p>
          <a:p>
            <a:endParaRPr lang="en-US" dirty="0"/>
          </a:p>
        </p:txBody>
      </p:sp>
      <p:sp>
        <p:nvSpPr>
          <p:cNvPr id="3" name="Title 2"/>
          <p:cNvSpPr>
            <a:spLocks noGrp="1"/>
          </p:cNvSpPr>
          <p:nvPr>
            <p:ph type="title"/>
          </p:nvPr>
        </p:nvSpPr>
        <p:spPr/>
        <p:txBody>
          <a:bodyPr/>
          <a:lstStyle/>
          <a:p>
            <a:r>
              <a:rPr lang="en-US" dirty="0" smtClean="0"/>
              <a:t>Windows Azure Environment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10</a:t>
            </a:fld>
            <a:endParaRPr lang="en-US" dirty="0"/>
          </a:p>
        </p:txBody>
      </p:sp>
    </p:spTree>
    <p:extLst>
      <p:ext uri="{BB962C8B-B14F-4D97-AF65-F5344CB8AC3E}">
        <p14:creationId xmlns:p14="http://schemas.microsoft.com/office/powerpoint/2010/main" val="171847245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846675"/>
          </a:xfrm>
        </p:spPr>
        <p:txBody>
          <a:bodyPr/>
          <a:lstStyle/>
          <a:p>
            <a:r>
              <a:rPr lang="en-US" dirty="0"/>
              <a:t>Identity and Access Management for the cloud</a:t>
            </a:r>
          </a:p>
          <a:p>
            <a:r>
              <a:rPr lang="en-US" dirty="0"/>
              <a:t>More generic than </a:t>
            </a:r>
            <a:r>
              <a:rPr lang="en-US" dirty="0" smtClean="0"/>
              <a:t>Azure Active Directory</a:t>
            </a:r>
            <a:endParaRPr lang="en-US" dirty="0"/>
          </a:p>
          <a:p>
            <a:r>
              <a:rPr lang="en-US" dirty="0" smtClean="0"/>
              <a:t>Can </a:t>
            </a:r>
            <a:r>
              <a:rPr lang="en-US" dirty="0"/>
              <a:t>create new namespaces in Azure subscription</a:t>
            </a:r>
          </a:p>
          <a:p>
            <a:r>
              <a:rPr lang="en-US" dirty="0"/>
              <a:t>Used by </a:t>
            </a:r>
            <a:r>
              <a:rPr lang="en-US" dirty="0" smtClean="0"/>
              <a:t>Office 365 </a:t>
            </a:r>
            <a:r>
              <a:rPr lang="en-US" dirty="0"/>
              <a:t>for application authorization</a:t>
            </a:r>
          </a:p>
          <a:p>
            <a:endParaRPr lang="en-US" dirty="0"/>
          </a:p>
        </p:txBody>
      </p:sp>
      <p:sp>
        <p:nvSpPr>
          <p:cNvPr id="3" name="Title 2"/>
          <p:cNvSpPr>
            <a:spLocks noGrp="1"/>
          </p:cNvSpPr>
          <p:nvPr>
            <p:ph type="title"/>
          </p:nvPr>
        </p:nvSpPr>
        <p:spPr/>
        <p:txBody>
          <a:bodyPr/>
          <a:lstStyle/>
          <a:p>
            <a:r>
              <a:rPr lang="en-US" dirty="0" smtClean="0"/>
              <a:t>Azure Access Control Services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11</a:t>
            </a:fld>
            <a:endParaRPr lang="en-US" dirty="0"/>
          </a:p>
        </p:txBody>
      </p:sp>
    </p:spTree>
    <p:extLst>
      <p:ext uri="{BB962C8B-B14F-4D97-AF65-F5344CB8AC3E}">
        <p14:creationId xmlns:p14="http://schemas.microsoft.com/office/powerpoint/2010/main" val="327741241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Azure Web Sites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12</a:t>
            </a:fld>
            <a:endParaRPr lang="en-US" dirty="0"/>
          </a:p>
        </p:txBody>
      </p:sp>
      <p:pic>
        <p:nvPicPr>
          <p:cNvPr id="5" name="Picture 4"/>
          <p:cNvPicPr>
            <a:picLocks noChangeAspect="1"/>
          </p:cNvPicPr>
          <p:nvPr/>
        </p:nvPicPr>
        <p:blipFill>
          <a:blip r:embed="rId2"/>
          <a:stretch>
            <a:fillRect/>
          </a:stretch>
        </p:blipFill>
        <p:spPr>
          <a:xfrm>
            <a:off x="1734710" y="1977122"/>
            <a:ext cx="7971211" cy="2095682"/>
          </a:xfrm>
          <a:prstGeom prst="rect">
            <a:avLst/>
          </a:prstGeom>
        </p:spPr>
      </p:pic>
    </p:spTree>
    <p:extLst>
      <p:ext uri="{BB962C8B-B14F-4D97-AF65-F5344CB8AC3E}">
        <p14:creationId xmlns:p14="http://schemas.microsoft.com/office/powerpoint/2010/main" val="190643755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Office 365 users can be managed in Azure</a:t>
            </a:r>
          </a:p>
          <a:p>
            <a:r>
              <a:rPr lang="en-US" dirty="0" smtClean="0"/>
              <a:t>Office 365 users can be Azure administrators</a:t>
            </a:r>
          </a:p>
          <a:p>
            <a:endParaRPr lang="en-US" dirty="0"/>
          </a:p>
        </p:txBody>
      </p:sp>
      <p:sp>
        <p:nvSpPr>
          <p:cNvPr id="3" name="Title 2"/>
          <p:cNvSpPr>
            <a:spLocks noGrp="1"/>
          </p:cNvSpPr>
          <p:nvPr>
            <p:ph type="title"/>
          </p:nvPr>
        </p:nvSpPr>
        <p:spPr/>
        <p:txBody>
          <a:bodyPr/>
          <a:lstStyle/>
          <a:p>
            <a:r>
              <a:rPr lang="en-US" dirty="0" smtClean="0"/>
              <a:t>Office 365 and Azure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13</a:t>
            </a:fld>
            <a:endParaRPr lang="en-US" dirty="0"/>
          </a:p>
        </p:txBody>
      </p:sp>
    </p:spTree>
    <p:extLst>
      <p:ext uri="{BB962C8B-B14F-4D97-AF65-F5344CB8AC3E}">
        <p14:creationId xmlns:p14="http://schemas.microsoft.com/office/powerpoint/2010/main" val="325888837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Hosting Options</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949257286"/>
              </p:ext>
            </p:extLst>
          </p:nvPr>
        </p:nvGraphicFramePr>
        <p:xfrm>
          <a:off x="519113" y="1388435"/>
          <a:ext cx="11463780" cy="2705840"/>
        </p:xfrm>
        <a:graphic>
          <a:graphicData uri="http://schemas.openxmlformats.org/drawingml/2006/table">
            <a:tbl>
              <a:tblPr firstRow="1" bandCol="1">
                <a:tableStyleId>{21E4AEA4-8DFA-4A89-87EB-49C32662AFE0}</a:tableStyleId>
              </a:tblPr>
              <a:tblGrid>
                <a:gridCol w="2341045">
                  <a:extLst>
                    <a:ext uri="{9D8B030D-6E8A-4147-A177-3AD203B41FA5}">
                      <a16:colId xmlns:a16="http://schemas.microsoft.com/office/drawing/2014/main" xmlns="" val="20000"/>
                    </a:ext>
                  </a:extLst>
                </a:gridCol>
                <a:gridCol w="3317358">
                  <a:extLst>
                    <a:ext uri="{9D8B030D-6E8A-4147-A177-3AD203B41FA5}">
                      <a16:colId xmlns:a16="http://schemas.microsoft.com/office/drawing/2014/main" xmlns="" val="20001"/>
                    </a:ext>
                  </a:extLst>
                </a:gridCol>
                <a:gridCol w="3072810">
                  <a:extLst>
                    <a:ext uri="{9D8B030D-6E8A-4147-A177-3AD203B41FA5}">
                      <a16:colId xmlns:a16="http://schemas.microsoft.com/office/drawing/2014/main" xmlns="" val="20002"/>
                    </a:ext>
                  </a:extLst>
                </a:gridCol>
                <a:gridCol w="2732567">
                  <a:extLst>
                    <a:ext uri="{9D8B030D-6E8A-4147-A177-3AD203B41FA5}">
                      <a16:colId xmlns:a16="http://schemas.microsoft.com/office/drawing/2014/main" xmlns="" val="20003"/>
                    </a:ext>
                  </a:extLst>
                </a:gridCol>
              </a:tblGrid>
              <a:tr h="646518">
                <a:tc>
                  <a:txBody>
                    <a:bodyPr/>
                    <a:lstStyle/>
                    <a:p>
                      <a:pPr algn="ctr" fontAlgn="b"/>
                      <a:endParaRPr lang="en-US" sz="20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anchor="b">
                    <a:lnL w="12700"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32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Web Site</a:t>
                      </a:r>
                      <a:endParaRPr lang="en-US" sz="32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anchor="b">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32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Office 365 Site</a:t>
                      </a:r>
                      <a:endParaRPr lang="en-US" sz="32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anchor="b">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32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Windows </a:t>
                      </a:r>
                      <a:r>
                        <a:rPr lang="en-US" sz="32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10</a:t>
                      </a:r>
                      <a:endParaRPr lang="en-US" sz="32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endParaRPr>
                    </a:p>
                  </a:txBody>
                  <a:tcPr anchor="b">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10000"/>
                  </a:ext>
                </a:extLst>
              </a:tr>
              <a:tr h="572461">
                <a:tc>
                  <a:txBody>
                    <a:bodyPr/>
                    <a:lstStyle/>
                    <a:p>
                      <a:pPr marL="0" algn="ctr" defTabSz="914400" rtl="0" eaLnBrk="1" fontAlgn="b" latinLnBrk="0" hangingPunct="1"/>
                      <a:r>
                        <a:rPr lang="en-US" sz="2000" b="0" u="none" strike="noStrike" kern="1200" dirty="0" smtClean="0">
                          <a:ln>
                            <a:noFill/>
                          </a:ln>
                          <a:gradFill>
                            <a:gsLst>
                              <a:gs pos="0">
                                <a:srgbClr val="FFFFFF"/>
                              </a:gs>
                              <a:gs pos="100000">
                                <a:srgbClr val="FFFFFF"/>
                              </a:gs>
                            </a:gsLst>
                            <a:lin ang="5400000" scaled="0"/>
                          </a:gradFill>
                          <a:latin typeface="+mn-lt"/>
                          <a:ea typeface="+mn-ea"/>
                          <a:cs typeface="+mn-cs"/>
                        </a:rPr>
                        <a:t>SharePoint add-ins</a:t>
                      </a:r>
                      <a:endParaRPr lang="en-US" sz="2000" b="0" u="none" strike="noStrike" kern="1200" dirty="0">
                        <a:ln>
                          <a:noFill/>
                        </a:ln>
                        <a:gradFill>
                          <a:gsLst>
                            <a:gs pos="0">
                              <a:srgbClr val="FFFFFF"/>
                            </a:gs>
                            <a:gs pos="100000">
                              <a:srgbClr val="FFFFFF"/>
                            </a:gs>
                          </a:gsLst>
                          <a:lin ang="5400000" scaled="0"/>
                        </a:gradFill>
                        <a:latin typeface="+mn-lt"/>
                        <a:ea typeface="+mn-ea"/>
                        <a:cs typeface="+mn-cs"/>
                      </a:endParaRPr>
                    </a:p>
                  </a:txBody>
                  <a:tcPr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dirty="0" smtClean="0">
                          <a:solidFill>
                            <a:srgbClr val="5F5F5F"/>
                          </a:solidFill>
                        </a:rPr>
                        <a:t>Provider-Hosted add-in</a:t>
                      </a:r>
                      <a:endParaRPr lang="en-US" dirty="0">
                        <a:solidFill>
                          <a:srgbClr val="5F5F5F"/>
                        </a:solidFill>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dirty="0" smtClean="0">
                          <a:solidFill>
                            <a:srgbClr val="5F5F5F"/>
                          </a:solidFill>
                        </a:rPr>
                        <a:t>SharePoint-Hosted </a:t>
                      </a:r>
                      <a:r>
                        <a:rPr lang="en-US" dirty="0" smtClean="0">
                          <a:solidFill>
                            <a:srgbClr val="5F5F5F"/>
                          </a:solidFill>
                        </a:rPr>
                        <a:t>add-in</a:t>
                      </a:r>
                      <a:endParaRPr lang="en-US" dirty="0">
                        <a:solidFill>
                          <a:srgbClr val="5F5F5F"/>
                        </a:solidFill>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800" b="0" u="none" strike="noStrike" kern="1200" dirty="0">
                        <a:solidFill>
                          <a:srgbClr val="5F5F5F"/>
                        </a:soli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xmlns="" val="10001"/>
                  </a:ext>
                </a:extLst>
              </a:tr>
              <a:tr h="572461">
                <a:tc>
                  <a:txBody>
                    <a:bodyPr/>
                    <a:lstStyle/>
                    <a:p>
                      <a:pPr marL="0" algn="ctr" defTabSz="914400" rtl="0" eaLnBrk="1" fontAlgn="b" latinLnBrk="0" hangingPunct="1"/>
                      <a:r>
                        <a:rPr lang="en-US" sz="2000" b="0" u="none" strike="noStrike" kern="1200" dirty="0" smtClean="0">
                          <a:ln>
                            <a:noFill/>
                          </a:ln>
                          <a:gradFill>
                            <a:gsLst>
                              <a:gs pos="0">
                                <a:srgbClr val="FFFFFF"/>
                              </a:gs>
                              <a:gs pos="100000">
                                <a:srgbClr val="FFFFFF"/>
                              </a:gs>
                            </a:gsLst>
                            <a:lin ang="5400000" scaled="0"/>
                          </a:gradFill>
                          <a:latin typeface="+mn-lt"/>
                          <a:ea typeface="+mn-ea"/>
                          <a:cs typeface="+mn-cs"/>
                        </a:rPr>
                        <a:t>Office add-ins</a:t>
                      </a:r>
                      <a:endParaRPr lang="en-US" sz="2000" b="0" u="none" strike="noStrike" kern="1200" dirty="0">
                        <a:ln>
                          <a:noFill/>
                        </a:ln>
                        <a:gradFill>
                          <a:gsLst>
                            <a:gs pos="0">
                              <a:srgbClr val="FFFFFF"/>
                            </a:gs>
                            <a:gs pos="100000">
                              <a:srgbClr val="FFFFFF"/>
                            </a:gs>
                          </a:gsLst>
                          <a:lin ang="5400000" scaled="0"/>
                        </a:gradFill>
                        <a:latin typeface="+mn-lt"/>
                        <a:ea typeface="+mn-ea"/>
                        <a:cs typeface="+mn-cs"/>
                      </a:endParaRPr>
                    </a:p>
                  </a:txBody>
                  <a:tcPr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285750" indent="-285750">
                        <a:buFont typeface="Arial" panose="020B0604020202020204" pitchFamily="34" charset="0"/>
                        <a:buChar char="•"/>
                      </a:pPr>
                      <a:r>
                        <a:rPr lang="en-US" dirty="0" smtClean="0">
                          <a:solidFill>
                            <a:srgbClr val="5F5F5F"/>
                          </a:solidFill>
                        </a:rPr>
                        <a:t>Task Pane </a:t>
                      </a:r>
                      <a:r>
                        <a:rPr lang="en-US" dirty="0" smtClean="0">
                          <a:solidFill>
                            <a:srgbClr val="5F5F5F"/>
                          </a:solidFill>
                        </a:rPr>
                        <a:t>add-in</a:t>
                      </a:r>
                    </a:p>
                    <a:p>
                      <a:pPr marL="285750" indent="-285750">
                        <a:buFont typeface="Arial" panose="020B0604020202020204" pitchFamily="34" charset="0"/>
                        <a:buChar char="•"/>
                      </a:pPr>
                      <a:r>
                        <a:rPr lang="en-US" dirty="0" smtClean="0">
                          <a:solidFill>
                            <a:srgbClr val="5F5F5F"/>
                          </a:solidFill>
                        </a:rPr>
                        <a:t>Content add-in</a:t>
                      </a:r>
                      <a:endParaRPr lang="en-US" dirty="0" smtClean="0">
                        <a:solidFill>
                          <a:srgbClr val="5F5F5F"/>
                        </a:solidFill>
                      </a:endParaRPr>
                    </a:p>
                    <a:p>
                      <a:pPr marL="285750" indent="-285750">
                        <a:buFont typeface="Arial" panose="020B0604020202020204" pitchFamily="34" charset="0"/>
                        <a:buChar char="•"/>
                      </a:pPr>
                      <a:r>
                        <a:rPr lang="en-US" dirty="0" smtClean="0">
                          <a:solidFill>
                            <a:srgbClr val="5F5F5F"/>
                          </a:solidFill>
                        </a:rPr>
                        <a:t>Mail </a:t>
                      </a:r>
                      <a:r>
                        <a:rPr lang="en-US" dirty="0" smtClean="0">
                          <a:solidFill>
                            <a:srgbClr val="5F5F5F"/>
                          </a:solidFill>
                        </a:rPr>
                        <a:t>add-in</a:t>
                      </a:r>
                      <a:endParaRPr lang="en-US" dirty="0">
                        <a:solidFill>
                          <a:srgbClr val="5F5F5F"/>
                        </a:solidFill>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endParaRPr lang="en-US" dirty="0">
                        <a:solidFill>
                          <a:srgbClr val="5F5F5F"/>
                        </a:solidFill>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800" b="0" u="none" strike="noStrike" kern="1200" dirty="0">
                        <a:solidFill>
                          <a:srgbClr val="5F5F5F"/>
                        </a:soli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xmlns="" val="10002"/>
                  </a:ext>
                </a:extLst>
              </a:tr>
              <a:tr h="572461">
                <a:tc>
                  <a:txBody>
                    <a:bodyPr/>
                    <a:lstStyle/>
                    <a:p>
                      <a:pPr marL="0" algn="ctr" defTabSz="914400" rtl="0" eaLnBrk="1" fontAlgn="b" latinLnBrk="0" hangingPunct="1"/>
                      <a:r>
                        <a:rPr lang="en-US" sz="2000" b="0" u="none" strike="noStrike" kern="1200" dirty="0" smtClean="0">
                          <a:ln>
                            <a:noFill/>
                          </a:ln>
                          <a:gradFill>
                            <a:gsLst>
                              <a:gs pos="0">
                                <a:srgbClr val="FFFFFF"/>
                              </a:gs>
                              <a:gs pos="100000">
                                <a:srgbClr val="FFFFFF"/>
                              </a:gs>
                            </a:gsLst>
                            <a:lin ang="5400000" scaled="0"/>
                          </a:gradFill>
                          <a:latin typeface="+mn-lt"/>
                        </a:rPr>
                        <a:t>Microsoft Graph</a:t>
                      </a:r>
                      <a:endParaRPr lang="en-US" sz="2000" b="0" u="none" strike="noStrike" kern="1200" dirty="0">
                        <a:ln>
                          <a:noFill/>
                        </a:ln>
                        <a:gradFill>
                          <a:gsLst>
                            <a:gs pos="0">
                              <a:srgbClr val="FFFFFF"/>
                            </a:gs>
                            <a:gs pos="100000">
                              <a:srgbClr val="FFFFFF"/>
                            </a:gs>
                          </a:gsLst>
                          <a:lin ang="5400000" scaled="0"/>
                        </a:gradFill>
                        <a:latin typeface="+mn-lt"/>
                        <a:ea typeface="+mn-ea"/>
                        <a:cs typeface="+mn-cs"/>
                      </a:endParaRPr>
                    </a:p>
                  </a:txBody>
                  <a:tcPr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marL="0" algn="l" defTabSz="914363" rtl="0" eaLnBrk="1" latinLnBrk="0" hangingPunct="1"/>
                      <a:r>
                        <a:rPr lang="en-US" sz="1800" b="0" u="none" strike="noStrike" kern="1200" dirty="0" smtClean="0">
                          <a:solidFill>
                            <a:srgbClr val="5F5F5F"/>
                          </a:solidFill>
                          <a:latin typeface="+mn-lt"/>
                          <a:ea typeface="Segoe UI" pitchFamily="34" charset="0"/>
                          <a:cs typeface="Segoe UI" pitchFamily="34" charset="0"/>
                        </a:rPr>
                        <a:t>Web Application</a:t>
                      </a:r>
                      <a:endParaRPr lang="en-US" sz="1800" b="0" u="none" strike="noStrike" kern="1200" dirty="0">
                        <a:solidFill>
                          <a:srgbClr val="5F5F5F"/>
                        </a:soli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800" b="0" u="none" strike="noStrike" kern="1200" dirty="0">
                        <a:solidFill>
                          <a:srgbClr val="5F5F5F"/>
                        </a:soli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r>
                        <a:rPr lang="en-US" sz="1800" b="0" u="none" strike="noStrike" kern="1200" dirty="0" smtClean="0">
                          <a:solidFill>
                            <a:srgbClr val="5F5F5F"/>
                          </a:solidFill>
                          <a:latin typeface="+mn-lt"/>
                          <a:ea typeface="Segoe UI" pitchFamily="34" charset="0"/>
                          <a:cs typeface="Segoe UI" pitchFamily="34" charset="0"/>
                        </a:rPr>
                        <a:t>Windows </a:t>
                      </a:r>
                      <a:r>
                        <a:rPr lang="en-US" sz="1800" b="0" u="none" strike="noStrike" kern="1200" dirty="0" smtClean="0">
                          <a:solidFill>
                            <a:srgbClr val="5F5F5F"/>
                          </a:solidFill>
                          <a:latin typeface="+mn-lt"/>
                          <a:ea typeface="Segoe UI" pitchFamily="34" charset="0"/>
                          <a:cs typeface="Segoe UI" pitchFamily="34" charset="0"/>
                        </a:rPr>
                        <a:t>10</a:t>
                      </a:r>
                      <a:r>
                        <a:rPr lang="en-US" sz="1800" b="0" u="none" strike="noStrike" kern="1200" baseline="0" dirty="0" smtClean="0">
                          <a:solidFill>
                            <a:srgbClr val="5F5F5F"/>
                          </a:solidFill>
                          <a:latin typeface="+mn-lt"/>
                          <a:ea typeface="Segoe UI" pitchFamily="34" charset="0"/>
                          <a:cs typeface="Segoe UI" pitchFamily="34" charset="0"/>
                        </a:rPr>
                        <a:t> </a:t>
                      </a:r>
                      <a:r>
                        <a:rPr lang="en-US" sz="1800" b="0" u="none" strike="noStrike" kern="1200" dirty="0" smtClean="0">
                          <a:solidFill>
                            <a:srgbClr val="5F5F5F"/>
                          </a:solidFill>
                          <a:latin typeface="+mn-lt"/>
                          <a:ea typeface="Segoe UI" pitchFamily="34" charset="0"/>
                          <a:cs typeface="Segoe UI" pitchFamily="34" charset="0"/>
                        </a:rPr>
                        <a:t>App</a:t>
                      </a:r>
                      <a:endParaRPr lang="en-US" sz="1800" b="0" u="none" strike="noStrike" kern="1200" dirty="0">
                        <a:solidFill>
                          <a:srgbClr val="5F5F5F"/>
                        </a:soli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xmlns="" val="10003"/>
                  </a:ext>
                </a:extLst>
              </a:tr>
            </a:tbl>
          </a:graphicData>
        </a:graphic>
      </p:graphicFrame>
      <p:sp>
        <p:nvSpPr>
          <p:cNvPr id="4" name="Slide Number Placeholder 3"/>
          <p:cNvSpPr>
            <a:spLocks noGrp="1"/>
          </p:cNvSpPr>
          <p:nvPr>
            <p:ph type="sldNum" sz="quarter" idx="12"/>
          </p:nvPr>
        </p:nvSpPr>
        <p:spPr/>
        <p:txBody>
          <a:bodyPr/>
          <a:lstStyle/>
          <a:p>
            <a:fld id="{727B4C2D-45E2-4621-8491-2995EB46A674}" type="slidenum">
              <a:rPr lang="en-US" smtClean="0"/>
              <a:pPr/>
              <a:t>14</a:t>
            </a:fld>
            <a:endParaRPr lang="en-US" dirty="0"/>
          </a:p>
        </p:txBody>
      </p:sp>
    </p:spTree>
    <p:extLst>
      <p:ext uri="{BB962C8B-B14F-4D97-AF65-F5344CB8AC3E}">
        <p14:creationId xmlns:p14="http://schemas.microsoft.com/office/powerpoint/2010/main" val="3632770501"/>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61615"/>
          </a:xfrm>
        </p:spPr>
        <p:txBody>
          <a:bodyPr/>
          <a:lstStyle/>
          <a:p>
            <a:r>
              <a:rPr lang="en-US" dirty="0" smtClean="0"/>
              <a:t>Office 365 Developer Site Collection</a:t>
            </a:r>
          </a:p>
          <a:p>
            <a:r>
              <a:rPr lang="en-US" dirty="0" smtClean="0"/>
              <a:t>Windows Azure Subscription</a:t>
            </a:r>
          </a:p>
          <a:p>
            <a:r>
              <a:rPr lang="en-US" dirty="0" smtClean="0"/>
              <a:t>Visual Studio </a:t>
            </a:r>
            <a:r>
              <a:rPr lang="en-US" dirty="0" smtClean="0"/>
              <a:t>2013/5</a:t>
            </a:r>
            <a:endParaRPr lang="en-US" dirty="0" smtClean="0"/>
          </a:p>
          <a:p>
            <a:r>
              <a:rPr lang="en-US" dirty="0" smtClean="0"/>
              <a:t>	Office </a:t>
            </a:r>
            <a:r>
              <a:rPr lang="en-US" dirty="0"/>
              <a:t>Developer Tools for Visual Studio </a:t>
            </a:r>
            <a:r>
              <a:rPr lang="en-US" dirty="0" smtClean="0"/>
              <a:t>2013/5</a:t>
            </a:r>
            <a:endParaRPr lang="en-US" dirty="0" smtClean="0"/>
          </a:p>
          <a:p>
            <a:endParaRPr lang="en-US" dirty="0"/>
          </a:p>
        </p:txBody>
      </p:sp>
      <p:sp>
        <p:nvSpPr>
          <p:cNvPr id="3" name="Title 2"/>
          <p:cNvSpPr>
            <a:spLocks noGrp="1"/>
          </p:cNvSpPr>
          <p:nvPr>
            <p:ph type="title"/>
          </p:nvPr>
        </p:nvSpPr>
        <p:spPr/>
        <p:txBody>
          <a:bodyPr/>
          <a:lstStyle/>
          <a:p>
            <a:r>
              <a:rPr lang="en-US" dirty="0" smtClean="0"/>
              <a:t>SharePoint add-ins Dev </a:t>
            </a:r>
            <a:r>
              <a:rPr lang="en-US" dirty="0" smtClean="0"/>
              <a:t>Environment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15</a:t>
            </a:fld>
            <a:endParaRPr lang="en-US" dirty="0"/>
          </a:p>
        </p:txBody>
      </p:sp>
    </p:spTree>
    <p:extLst>
      <p:ext uri="{BB962C8B-B14F-4D97-AF65-F5344CB8AC3E}">
        <p14:creationId xmlns:p14="http://schemas.microsoft.com/office/powerpoint/2010/main" val="10942176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61615"/>
          </a:xfrm>
        </p:spPr>
        <p:txBody>
          <a:bodyPr/>
          <a:lstStyle/>
          <a:p>
            <a:r>
              <a:rPr lang="en-US" dirty="0" smtClean="0"/>
              <a:t>Office 365 Office and Exchange</a:t>
            </a:r>
          </a:p>
          <a:p>
            <a:r>
              <a:rPr lang="en-US" dirty="0" smtClean="0"/>
              <a:t>Windows Azure Subscription</a:t>
            </a:r>
          </a:p>
          <a:p>
            <a:r>
              <a:rPr lang="en-US" dirty="0" smtClean="0"/>
              <a:t>Visual Studio </a:t>
            </a:r>
            <a:r>
              <a:rPr lang="en-US" dirty="0" smtClean="0"/>
              <a:t>2013/5</a:t>
            </a:r>
            <a:endParaRPr lang="en-US" dirty="0" smtClean="0"/>
          </a:p>
          <a:p>
            <a:r>
              <a:rPr lang="en-US" dirty="0" smtClean="0"/>
              <a:t>	Office </a:t>
            </a:r>
            <a:r>
              <a:rPr lang="en-US" dirty="0"/>
              <a:t>Developer Tools for Visual Studio </a:t>
            </a:r>
            <a:r>
              <a:rPr lang="en-US" dirty="0" smtClean="0"/>
              <a:t>2013/5</a:t>
            </a:r>
            <a:endParaRPr lang="en-US" dirty="0" smtClean="0"/>
          </a:p>
          <a:p>
            <a:endParaRPr lang="en-US" dirty="0"/>
          </a:p>
        </p:txBody>
      </p:sp>
      <p:sp>
        <p:nvSpPr>
          <p:cNvPr id="3" name="Title 2"/>
          <p:cNvSpPr>
            <a:spLocks noGrp="1"/>
          </p:cNvSpPr>
          <p:nvPr>
            <p:ph type="title"/>
          </p:nvPr>
        </p:nvSpPr>
        <p:spPr/>
        <p:txBody>
          <a:bodyPr/>
          <a:lstStyle/>
          <a:p>
            <a:r>
              <a:rPr lang="en-US" dirty="0" smtClean="0"/>
              <a:t>Office add-</a:t>
            </a:r>
            <a:r>
              <a:rPr lang="en-US" dirty="0" err="1" smtClean="0"/>
              <a:t>insDev</a:t>
            </a:r>
            <a:r>
              <a:rPr lang="en-US" dirty="0" smtClean="0"/>
              <a:t> </a:t>
            </a:r>
            <a:r>
              <a:rPr lang="en-US" dirty="0" smtClean="0"/>
              <a:t>Environment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16</a:t>
            </a:fld>
            <a:endParaRPr lang="en-US" dirty="0"/>
          </a:p>
        </p:txBody>
      </p:sp>
    </p:spTree>
    <p:extLst>
      <p:ext uri="{BB962C8B-B14F-4D97-AF65-F5344CB8AC3E}">
        <p14:creationId xmlns:p14="http://schemas.microsoft.com/office/powerpoint/2010/main" val="350291361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61615"/>
          </a:xfrm>
        </p:spPr>
        <p:txBody>
          <a:bodyPr/>
          <a:lstStyle/>
          <a:p>
            <a:r>
              <a:rPr lang="en-US" dirty="0" smtClean="0"/>
              <a:t>Office 365 Office and Exchange</a:t>
            </a:r>
          </a:p>
          <a:p>
            <a:r>
              <a:rPr lang="en-US" dirty="0" smtClean="0"/>
              <a:t>Windows Azure Subscription (or other infrastructure)</a:t>
            </a:r>
          </a:p>
          <a:p>
            <a:r>
              <a:rPr lang="en-US" dirty="0" smtClean="0"/>
              <a:t>Windows </a:t>
            </a:r>
            <a:r>
              <a:rPr lang="en-US" dirty="0" smtClean="0"/>
              <a:t>10</a:t>
            </a:r>
            <a:endParaRPr lang="en-US" dirty="0" smtClean="0"/>
          </a:p>
          <a:p>
            <a:r>
              <a:rPr lang="en-US" dirty="0" smtClean="0"/>
              <a:t>Visual Studio </a:t>
            </a:r>
            <a:r>
              <a:rPr lang="en-US" dirty="0" smtClean="0"/>
              <a:t>2013/5</a:t>
            </a:r>
          </a:p>
          <a:p>
            <a:r>
              <a:rPr lang="en-US" dirty="0"/>
              <a:t>	</a:t>
            </a:r>
            <a:r>
              <a:rPr lang="en-US" dirty="0" smtClean="0"/>
              <a:t>Microsoft Graph SDK</a:t>
            </a:r>
            <a:endParaRPr lang="en-US" dirty="0" smtClean="0"/>
          </a:p>
          <a:p>
            <a:endParaRPr lang="en-US" dirty="0"/>
          </a:p>
        </p:txBody>
      </p:sp>
      <p:sp>
        <p:nvSpPr>
          <p:cNvPr id="3" name="Title 2"/>
          <p:cNvSpPr>
            <a:spLocks noGrp="1"/>
          </p:cNvSpPr>
          <p:nvPr>
            <p:ph type="title"/>
          </p:nvPr>
        </p:nvSpPr>
        <p:spPr/>
        <p:txBody>
          <a:bodyPr/>
          <a:lstStyle/>
          <a:p>
            <a:r>
              <a:rPr lang="en-US" dirty="0" err="1" smtClean="0"/>
              <a:t>Microsfot</a:t>
            </a:r>
            <a:r>
              <a:rPr lang="en-US" dirty="0" smtClean="0"/>
              <a:t> Graph Dev </a:t>
            </a:r>
            <a:r>
              <a:rPr lang="en-US" dirty="0" smtClean="0"/>
              <a:t>Environment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17</a:t>
            </a:fld>
            <a:endParaRPr lang="en-US" dirty="0"/>
          </a:p>
        </p:txBody>
      </p:sp>
    </p:spTree>
    <p:extLst>
      <p:ext uri="{BB962C8B-B14F-4D97-AF65-F5344CB8AC3E}">
        <p14:creationId xmlns:p14="http://schemas.microsoft.com/office/powerpoint/2010/main" val="393395405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951758"/>
          </a:xfrm>
        </p:spPr>
        <p:txBody>
          <a:bodyPr/>
          <a:lstStyle/>
          <a:p>
            <a:r>
              <a:rPr lang="en-US" dirty="0" smtClean="0"/>
              <a:t>Sign up for an Office 365 subscription</a:t>
            </a:r>
          </a:p>
          <a:p>
            <a:r>
              <a:rPr lang="en-US" dirty="0"/>
              <a:t>	</a:t>
            </a:r>
            <a:r>
              <a:rPr lang="en-US" dirty="0" smtClean="0"/>
              <a:t>Create a Developer Site Collection</a:t>
            </a:r>
          </a:p>
          <a:p>
            <a:r>
              <a:rPr lang="en-US" dirty="0" smtClean="0"/>
              <a:t>Sign up for Windows Azure subscription</a:t>
            </a:r>
          </a:p>
          <a:p>
            <a:r>
              <a:rPr lang="en-US" dirty="0" smtClean="0"/>
              <a:t>Link Office 365 AAD to Windows Azure</a:t>
            </a:r>
          </a:p>
          <a:p>
            <a:r>
              <a:rPr lang="en-US" dirty="0" smtClean="0"/>
              <a:t>Make Office 365 user administrator in Windows Azure</a:t>
            </a:r>
          </a:p>
          <a:p>
            <a:r>
              <a:rPr lang="en-US" dirty="0" smtClean="0"/>
              <a:t>Use Visual Studio remotely to develop</a:t>
            </a:r>
            <a:endParaRPr lang="en-US" dirty="0"/>
          </a:p>
        </p:txBody>
      </p:sp>
      <p:sp>
        <p:nvSpPr>
          <p:cNvPr id="3" name="Title 2"/>
          <p:cNvSpPr>
            <a:spLocks noGrp="1"/>
          </p:cNvSpPr>
          <p:nvPr>
            <p:ph type="title"/>
          </p:nvPr>
        </p:nvSpPr>
        <p:spPr/>
        <p:txBody>
          <a:bodyPr/>
          <a:lstStyle/>
          <a:p>
            <a:r>
              <a:rPr lang="en-US" dirty="0" smtClean="0"/>
              <a:t>Setting up Environments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18</a:t>
            </a:fld>
            <a:endParaRPr lang="en-US" dirty="0"/>
          </a:p>
        </p:txBody>
      </p:sp>
    </p:spTree>
    <p:extLst>
      <p:ext uri="{BB962C8B-B14F-4D97-AF65-F5344CB8AC3E}">
        <p14:creationId xmlns:p14="http://schemas.microsoft.com/office/powerpoint/2010/main" val="309670704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The Office 365 Environment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722676117"/>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3766875516"/>
              </p:ext>
            </p:extLst>
          </p:nvPr>
        </p:nvGraphicFramePr>
        <p:xfrm>
          <a:off x="351383" y="1063255"/>
          <a:ext cx="11225057" cy="5338712"/>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xmlns="" val="1253488153"/>
                    </a:ext>
                  </a:extLst>
                </a:gridCol>
              </a:tblGrid>
              <a:tr h="273317">
                <a:tc>
                  <a:txBody>
                    <a:bodyPr/>
                    <a:lstStyle/>
                    <a:p>
                      <a:r>
                        <a:rPr lang="en-US" sz="2800" dirty="0" smtClean="0"/>
                        <a:t>Office 365 Development</a:t>
                      </a:r>
                      <a:endParaRPr lang="en-US" sz="2800" dirty="0"/>
                    </a:p>
                  </a:txBody>
                  <a:tcPr marL="91403" marR="91403" marT="45701" marB="45701" anchor="ctr"/>
                </a:tc>
                <a:extLst>
                  <a:ext uri="{0D108BD9-81ED-4DB2-BD59-A6C34878D82A}">
                    <a16:rowId xmlns:a16="http://schemas.microsoft.com/office/drawing/2014/main" xmlns="" val="829859176"/>
                  </a:ext>
                </a:extLst>
              </a:tr>
              <a:tr h="534826">
                <a:tc>
                  <a:txBody>
                    <a:bodyPr/>
                    <a:lstStyle/>
                    <a:p>
                      <a:r>
                        <a:rPr lang="en-US" sz="2400" b="0" dirty="0" smtClean="0"/>
                        <a:t>Module 1: Overview of Office 365 Development</a:t>
                      </a:r>
                    </a:p>
                  </a:txBody>
                  <a:tcPr marL="91403" marR="91403" marT="45701" marB="45701" anchor="ctr"/>
                </a:tc>
                <a:extLst>
                  <a:ext uri="{0D108BD9-81ED-4DB2-BD59-A6C34878D82A}">
                    <a16:rowId xmlns:a16="http://schemas.microsoft.com/office/drawing/2014/main" xmlns="" val="1946132611"/>
                  </a:ext>
                </a:extLst>
              </a:tr>
              <a:tr h="340173">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2400" dirty="0" smtClean="0"/>
                        <a:t>Module 2: Getting started with Apps for</a:t>
                      </a:r>
                      <a:r>
                        <a:rPr lang="en-US" sz="2400" baseline="0" dirty="0" smtClean="0"/>
                        <a:t> SharePoint</a:t>
                      </a:r>
                      <a:endParaRPr lang="en-US" sz="2400" dirty="0" smtClean="0"/>
                    </a:p>
                  </a:txBody>
                  <a:tcPr marL="91403" marR="91403" marT="45701" marB="45701" anchor="ctr"/>
                </a:tc>
                <a:extLst>
                  <a:ext uri="{0D108BD9-81ED-4DB2-BD59-A6C34878D82A}">
                    <a16:rowId xmlns:a16="http://schemas.microsoft.com/office/drawing/2014/main" xmlns="" val="3204002662"/>
                  </a:ext>
                </a:extLst>
              </a:tr>
              <a:tr h="534826">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2400" dirty="0" smtClean="0"/>
                        <a:t>Module 3: Getting started with Apps for Office</a:t>
                      </a:r>
                    </a:p>
                  </a:txBody>
                  <a:tcPr marL="91403" marR="91403" marT="45701" marB="45701" anchor="ctr"/>
                </a:tc>
                <a:extLst>
                  <a:ext uri="{0D108BD9-81ED-4DB2-BD59-A6C34878D82A}">
                    <a16:rowId xmlns:a16="http://schemas.microsoft.com/office/drawing/2014/main" xmlns="" val="4266278162"/>
                  </a:ext>
                </a:extLst>
              </a:tr>
              <a:tr h="6493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2400" b="0" dirty="0" smtClean="0"/>
                        <a:t>Module 4: </a:t>
                      </a:r>
                      <a:r>
                        <a:rPr lang="en-US" sz="2400" dirty="0" smtClean="0"/>
                        <a:t>Getting started with the Office 365 APIs</a:t>
                      </a:r>
                    </a:p>
                  </a:txBody>
                  <a:tcPr marL="91403" marR="91403" marT="45701" marB="45701" anchor="ctr"/>
                </a:tc>
                <a:extLst>
                  <a:ext uri="{0D108BD9-81ED-4DB2-BD59-A6C34878D82A}">
                    <a16:rowId xmlns:a16="http://schemas.microsoft.com/office/drawing/2014/main" xmlns="" val="10004"/>
                  </a:ext>
                </a:extLst>
              </a:tr>
              <a:tr h="607178">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2400" b="0" dirty="0" smtClean="0"/>
                        <a:t>Module 5: Getting started with Mobile Development with Office 365</a:t>
                      </a:r>
                    </a:p>
                  </a:txBody>
                  <a:tcPr marL="91403" marR="91403" marT="45701" marB="45701" anchor="ctr"/>
                </a:tc>
                <a:extLst>
                  <a:ext uri="{0D108BD9-81ED-4DB2-BD59-A6C34878D82A}">
                    <a16:rowId xmlns:a16="http://schemas.microsoft.com/office/drawing/2014/main" xmlns="" val="10005"/>
                  </a:ext>
                </a:extLst>
              </a:tr>
              <a:tr h="607178">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2400" b="0" dirty="0" smtClean="0"/>
                        <a:t>Module 6: Moving Full Trust Code to the cloud using repeatable patterns</a:t>
                      </a:r>
                    </a:p>
                    <a:p>
                      <a:pPr marL="0" marR="0" indent="0" algn="l" defTabSz="914363" rtl="0" eaLnBrk="1" fontAlgn="auto" latinLnBrk="0" hangingPunct="1">
                        <a:lnSpc>
                          <a:spcPct val="100000"/>
                        </a:lnSpc>
                        <a:spcBef>
                          <a:spcPts val="0"/>
                        </a:spcBef>
                        <a:spcAft>
                          <a:spcPts val="0"/>
                        </a:spcAft>
                        <a:buClrTx/>
                        <a:buSzTx/>
                        <a:buFontTx/>
                        <a:buNone/>
                        <a:tabLst/>
                        <a:defRPr/>
                      </a:pPr>
                      <a:r>
                        <a:rPr lang="en-US" sz="2400" b="0" dirty="0" smtClean="0"/>
                        <a:t>                 and best practices</a:t>
                      </a:r>
                    </a:p>
                  </a:txBody>
                  <a:tcPr marL="91403" marR="91403" marT="45701" marB="45701" anchor="ctr"/>
                </a:tc>
                <a:extLst>
                  <a:ext uri="{0D108BD9-81ED-4DB2-BD59-A6C34878D82A}">
                    <a16:rowId xmlns:a16="http://schemas.microsoft.com/office/drawing/2014/main" xmlns="" val="10006"/>
                  </a:ext>
                </a:extLst>
              </a:tr>
              <a:tr h="607178">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2400" b="1" dirty="0" smtClean="0"/>
                        <a:t>Module 7: Setting up your Developer environment in Office 365</a:t>
                      </a:r>
                    </a:p>
                  </a:txBody>
                  <a:tcPr marL="91403" marR="91403" marT="45701" marB="45701" anchor="ctr"/>
                </a:tc>
                <a:extLst>
                  <a:ext uri="{0D108BD9-81ED-4DB2-BD59-A6C34878D82A}">
                    <a16:rowId xmlns:a16="http://schemas.microsoft.com/office/drawing/2014/main" xmlns="" val="10007"/>
                  </a:ext>
                </a:extLst>
              </a:tr>
              <a:tr h="607178">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2400" b="0" dirty="0" smtClean="0"/>
                        <a:t>Module 8: Setting up your on-premises environment for app development</a:t>
                      </a:r>
                    </a:p>
                  </a:txBody>
                  <a:tcPr marL="91403" marR="91403" marT="45701" marB="45701" anchor="ctr"/>
                </a:tc>
                <a:extLst>
                  <a:ext uri="{0D108BD9-81ED-4DB2-BD59-A6C34878D82A}">
                    <a16:rowId xmlns:a16="http://schemas.microsoft.com/office/drawing/2014/main" xmlns="" val="10008"/>
                  </a:ext>
                </a:extLst>
              </a:tr>
            </a:tbl>
          </a:graphicData>
        </a:graphic>
      </p:graphicFrame>
    </p:spTree>
    <p:extLst>
      <p:ext uri="{BB962C8B-B14F-4D97-AF65-F5344CB8AC3E}">
        <p14:creationId xmlns:p14="http://schemas.microsoft.com/office/powerpoint/2010/main" val="386917941"/>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368210"/>
          </a:xfrm>
        </p:spPr>
        <p:txBody>
          <a:bodyPr/>
          <a:lstStyle/>
          <a:p>
            <a:r>
              <a:rPr lang="en-US" dirty="0" smtClean="0"/>
              <a:t>Content</a:t>
            </a:r>
          </a:p>
          <a:p>
            <a:r>
              <a:rPr lang="en-US" dirty="0" smtClean="0"/>
              <a:t>Samples</a:t>
            </a:r>
          </a:p>
          <a:p>
            <a:r>
              <a:rPr lang="en-US" dirty="0" smtClean="0"/>
              <a:t>Documentation</a:t>
            </a:r>
          </a:p>
          <a:p>
            <a:r>
              <a:rPr lang="en-US" dirty="0" smtClean="0"/>
              <a:t>Sign up for </a:t>
            </a:r>
            <a:r>
              <a:rPr lang="en-US" dirty="0" smtClean="0"/>
              <a:t>Office </a:t>
            </a:r>
            <a:r>
              <a:rPr lang="en-US" dirty="0" smtClean="0"/>
              <a:t>365 </a:t>
            </a:r>
            <a:r>
              <a:rPr lang="en-US" dirty="0" smtClean="0"/>
              <a:t>Dev Program</a:t>
            </a:r>
            <a:endParaRPr lang="en-US" dirty="0" smtClean="0"/>
          </a:p>
        </p:txBody>
      </p:sp>
      <p:sp>
        <p:nvSpPr>
          <p:cNvPr id="3" name="Title 2"/>
          <p:cNvSpPr>
            <a:spLocks noGrp="1"/>
          </p:cNvSpPr>
          <p:nvPr>
            <p:ph type="title"/>
          </p:nvPr>
        </p:nvSpPr>
        <p:spPr/>
        <p:txBody>
          <a:bodyPr/>
          <a:lstStyle/>
          <a:p>
            <a:r>
              <a:rPr lang="en-US" dirty="0" smtClean="0"/>
              <a:t>Office Dev Center</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20</a:t>
            </a:fld>
            <a:endParaRPr lang="en-US" dirty="0"/>
          </a:p>
        </p:txBody>
      </p:sp>
    </p:spTree>
    <p:extLst>
      <p:ext uri="{BB962C8B-B14F-4D97-AF65-F5344CB8AC3E}">
        <p14:creationId xmlns:p14="http://schemas.microsoft.com/office/powerpoint/2010/main" val="413550142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750982"/>
          </a:xfrm>
        </p:spPr>
        <p:txBody>
          <a:bodyPr/>
          <a:lstStyle/>
          <a:p>
            <a:r>
              <a:rPr lang="en-US" dirty="0" smtClean="0"/>
              <a:t>Required for remote </a:t>
            </a:r>
            <a:r>
              <a:rPr lang="en-US" dirty="0" smtClean="0"/>
              <a:t>add-in development</a:t>
            </a:r>
            <a:endParaRPr lang="en-US" dirty="0" smtClean="0"/>
          </a:p>
          <a:p>
            <a:r>
              <a:rPr lang="en-US" dirty="0" smtClean="0"/>
              <a:t>Created automatically if you sign up for an Office 365 Developer Site</a:t>
            </a:r>
          </a:p>
          <a:p>
            <a:r>
              <a:rPr lang="en-US" dirty="0" smtClean="0"/>
              <a:t>Use the Developer Site template to create a new Site Collection in an existing tenancy</a:t>
            </a:r>
            <a:endParaRPr lang="en-US" dirty="0"/>
          </a:p>
        </p:txBody>
      </p:sp>
      <p:sp>
        <p:nvSpPr>
          <p:cNvPr id="3" name="Title 2"/>
          <p:cNvSpPr>
            <a:spLocks noGrp="1"/>
          </p:cNvSpPr>
          <p:nvPr>
            <p:ph type="title"/>
          </p:nvPr>
        </p:nvSpPr>
        <p:spPr/>
        <p:txBody>
          <a:bodyPr/>
          <a:lstStyle/>
          <a:p>
            <a:r>
              <a:rPr lang="en-US" dirty="0" smtClean="0"/>
              <a:t>Developer Site Collection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21</a:t>
            </a:fld>
            <a:endParaRPr lang="en-US" dirty="0"/>
          </a:p>
        </p:txBody>
      </p:sp>
    </p:spTree>
    <p:extLst>
      <p:ext uri="{BB962C8B-B14F-4D97-AF65-F5344CB8AC3E}">
        <p14:creationId xmlns:p14="http://schemas.microsoft.com/office/powerpoint/2010/main" val="194461108"/>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782880"/>
          </a:xfrm>
        </p:spPr>
        <p:txBody>
          <a:bodyPr/>
          <a:lstStyle/>
          <a:p>
            <a:r>
              <a:rPr lang="en-US" dirty="0" smtClean="0"/>
              <a:t>Required to publish </a:t>
            </a:r>
            <a:r>
              <a:rPr lang="en-US" dirty="0" smtClean="0"/>
              <a:t>add-ins</a:t>
            </a:r>
            <a:endParaRPr lang="en-US" dirty="0" smtClean="0"/>
          </a:p>
          <a:p>
            <a:r>
              <a:rPr lang="en-US" dirty="0" smtClean="0"/>
              <a:t>Create in the SharePoint Admin Center</a:t>
            </a:r>
          </a:p>
          <a:p>
            <a:r>
              <a:rPr lang="en-US" dirty="0" smtClean="0"/>
              <a:t>	Apps/App Catalog</a:t>
            </a:r>
            <a:endParaRPr lang="en-US" dirty="0"/>
          </a:p>
        </p:txBody>
      </p:sp>
      <p:sp>
        <p:nvSpPr>
          <p:cNvPr id="3" name="Title 2"/>
          <p:cNvSpPr>
            <a:spLocks noGrp="1"/>
          </p:cNvSpPr>
          <p:nvPr>
            <p:ph type="title"/>
          </p:nvPr>
        </p:nvSpPr>
        <p:spPr/>
        <p:txBody>
          <a:bodyPr/>
          <a:lstStyle/>
          <a:p>
            <a:r>
              <a:rPr lang="en-US" dirty="0" smtClean="0"/>
              <a:t>App Catalog</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22</a:t>
            </a:fld>
            <a:endParaRPr lang="en-US" dirty="0"/>
          </a:p>
        </p:txBody>
      </p:sp>
    </p:spTree>
    <p:extLst>
      <p:ext uri="{BB962C8B-B14F-4D97-AF65-F5344CB8AC3E}">
        <p14:creationId xmlns:p14="http://schemas.microsoft.com/office/powerpoint/2010/main" val="114776380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71351"/>
            <a:ext cx="11149013" cy="4761615"/>
          </a:xfrm>
        </p:spPr>
        <p:txBody>
          <a:bodyPr/>
          <a:lstStyle/>
          <a:p>
            <a:r>
              <a:rPr lang="en-US" dirty="0" smtClean="0"/>
              <a:t>90-Day Trial</a:t>
            </a:r>
          </a:p>
          <a:p>
            <a:r>
              <a:rPr lang="en-US" sz="2800" dirty="0" smtClean="0">
                <a:solidFill>
                  <a:srgbClr val="0088EE"/>
                </a:solidFill>
              </a:rPr>
              <a:t>        </a:t>
            </a:r>
            <a:r>
              <a:rPr lang="en-US" sz="2400" u="sng" dirty="0" smtClean="0">
                <a:solidFill>
                  <a:srgbClr val="0088EE"/>
                </a:solidFill>
              </a:rPr>
              <a:t>http://</a:t>
            </a:r>
            <a:r>
              <a:rPr lang="en-US" sz="2400" u="sng" dirty="0">
                <a:solidFill>
                  <a:srgbClr val="0088EE"/>
                </a:solidFill>
              </a:rPr>
              <a:t>www.visualstudio.com/en-us/downloads/download-visual-studio-vs.aspx</a:t>
            </a:r>
          </a:p>
          <a:p>
            <a:r>
              <a:rPr lang="en-US" dirty="0" smtClean="0"/>
              <a:t>Office 365 API Tools</a:t>
            </a:r>
            <a:endParaRPr lang="en-US" dirty="0"/>
          </a:p>
        </p:txBody>
      </p:sp>
      <p:sp>
        <p:nvSpPr>
          <p:cNvPr id="3" name="Title 2"/>
          <p:cNvSpPr>
            <a:spLocks noGrp="1"/>
          </p:cNvSpPr>
          <p:nvPr>
            <p:ph type="title"/>
          </p:nvPr>
        </p:nvSpPr>
        <p:spPr/>
        <p:txBody>
          <a:bodyPr/>
          <a:lstStyle/>
          <a:p>
            <a:r>
              <a:rPr lang="en-US" dirty="0" smtClean="0"/>
              <a:t>Visual Studio </a:t>
            </a:r>
            <a:r>
              <a:rPr lang="en-US" dirty="0" smtClean="0"/>
              <a:t>2013</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23</a:t>
            </a:fld>
            <a:endParaRPr lang="en-US" dirty="0"/>
          </a:p>
        </p:txBody>
      </p:sp>
      <p:grpSp>
        <p:nvGrpSpPr>
          <p:cNvPr id="5" name="Group 4"/>
          <p:cNvGrpSpPr/>
          <p:nvPr/>
        </p:nvGrpSpPr>
        <p:grpSpPr>
          <a:xfrm>
            <a:off x="1268875" y="3300813"/>
            <a:ext cx="5578492" cy="3318200"/>
            <a:chOff x="274638" y="1200150"/>
            <a:chExt cx="9095238" cy="6285714"/>
          </a:xfrm>
        </p:grpSpPr>
        <p:pic>
          <p:nvPicPr>
            <p:cNvPr id="6" name="Picture 5"/>
            <p:cNvPicPr>
              <a:picLocks noChangeAspect="1"/>
            </p:cNvPicPr>
            <p:nvPr/>
          </p:nvPicPr>
          <p:blipFill>
            <a:blip r:embed="rId2"/>
            <a:stretch>
              <a:fillRect/>
            </a:stretch>
          </p:blipFill>
          <p:spPr>
            <a:xfrm>
              <a:off x="274638" y="1200150"/>
              <a:ext cx="9095238" cy="6285714"/>
            </a:xfrm>
            <a:prstGeom prst="rect">
              <a:avLst/>
            </a:prstGeom>
          </p:spPr>
        </p:pic>
        <p:sp>
          <p:nvSpPr>
            <p:cNvPr id="7" name="Oval 6"/>
            <p:cNvSpPr/>
            <p:nvPr/>
          </p:nvSpPr>
          <p:spPr bwMode="auto">
            <a:xfrm>
              <a:off x="2286296" y="5406344"/>
              <a:ext cx="4754828" cy="1097268"/>
            </a:xfrm>
            <a:prstGeom prst="ellipse">
              <a:avLst/>
            </a:prstGeom>
            <a:noFill/>
            <a:ln w="5715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53397326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71351"/>
            <a:ext cx="11149013" cy="4761615"/>
          </a:xfrm>
        </p:spPr>
        <p:txBody>
          <a:bodyPr/>
          <a:lstStyle/>
          <a:p>
            <a:r>
              <a:rPr lang="en-US" dirty="0" smtClean="0"/>
              <a:t>90-Day Trial</a:t>
            </a:r>
          </a:p>
          <a:p>
            <a:r>
              <a:rPr lang="en-US" sz="2800" dirty="0" smtClean="0">
                <a:solidFill>
                  <a:srgbClr val="0088EE"/>
                </a:solidFill>
              </a:rPr>
              <a:t>        </a:t>
            </a:r>
            <a:r>
              <a:rPr lang="en-US" sz="2400" u="sng" dirty="0" smtClean="0">
                <a:solidFill>
                  <a:srgbClr val="0088EE"/>
                </a:solidFill>
              </a:rPr>
              <a:t>http://</a:t>
            </a:r>
            <a:r>
              <a:rPr lang="en-US" sz="2400" u="sng" dirty="0">
                <a:solidFill>
                  <a:srgbClr val="0088EE"/>
                </a:solidFill>
              </a:rPr>
              <a:t>www.visualstudio.com/en-us/downloads/download-visual-studio-vs.aspx</a:t>
            </a:r>
          </a:p>
          <a:p>
            <a:r>
              <a:rPr lang="en-US" dirty="0" smtClean="0"/>
              <a:t>Office 365 </a:t>
            </a:r>
            <a:r>
              <a:rPr lang="en-US" dirty="0" smtClean="0"/>
              <a:t>Tools</a:t>
            </a:r>
          </a:p>
          <a:p>
            <a:r>
              <a:rPr lang="en-US" sz="2400" dirty="0" smtClean="0"/>
              <a:t>	Check box on installation</a:t>
            </a:r>
          </a:p>
          <a:p>
            <a:r>
              <a:rPr lang="en-US" sz="2400" dirty="0" smtClean="0"/>
              <a:t>	OR repair Visual Studio in Windows and select “Office tools box </a:t>
            </a:r>
            <a:endParaRPr lang="en-US" sz="2400" dirty="0"/>
          </a:p>
        </p:txBody>
      </p:sp>
      <p:sp>
        <p:nvSpPr>
          <p:cNvPr id="3" name="Title 2"/>
          <p:cNvSpPr>
            <a:spLocks noGrp="1"/>
          </p:cNvSpPr>
          <p:nvPr>
            <p:ph type="title"/>
          </p:nvPr>
        </p:nvSpPr>
        <p:spPr/>
        <p:txBody>
          <a:bodyPr/>
          <a:lstStyle/>
          <a:p>
            <a:r>
              <a:rPr lang="en-US" dirty="0" smtClean="0"/>
              <a:t>Visual Studio </a:t>
            </a:r>
            <a:r>
              <a:rPr lang="en-US" dirty="0" smtClean="0"/>
              <a:t>2015</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24</a:t>
            </a:fld>
            <a:endParaRPr lang="en-US" dirty="0"/>
          </a:p>
        </p:txBody>
      </p:sp>
    </p:spTree>
    <p:extLst>
      <p:ext uri="{BB962C8B-B14F-4D97-AF65-F5344CB8AC3E}">
        <p14:creationId xmlns:p14="http://schemas.microsoft.com/office/powerpoint/2010/main" val="84324401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136" b="0" dirty="0" smtClean="0"/>
              <a:t>Obtaining an Office 365 Developer Subscription</a:t>
            </a:r>
            <a:endParaRPr lang="en-US" sz="3136" b="0"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898613902"/>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The Windows Azure Environment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972433343"/>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Navigate to Azure Portal using Office 365 credentials</a:t>
            </a:r>
          </a:p>
          <a:p>
            <a:r>
              <a:rPr lang="en-US" dirty="0" smtClean="0"/>
              <a:t>When prompted, sign up for a trial</a:t>
            </a:r>
            <a:endParaRPr lang="en-US" dirty="0"/>
          </a:p>
        </p:txBody>
      </p:sp>
      <p:sp>
        <p:nvSpPr>
          <p:cNvPr id="3" name="Title 2"/>
          <p:cNvSpPr>
            <a:spLocks noGrp="1"/>
          </p:cNvSpPr>
          <p:nvPr>
            <p:ph type="title"/>
          </p:nvPr>
        </p:nvSpPr>
        <p:spPr/>
        <p:txBody>
          <a:bodyPr/>
          <a:lstStyle/>
          <a:p>
            <a:r>
              <a:rPr lang="en-US" dirty="0" smtClean="0"/>
              <a:t>Azure Subscription</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27</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0687" y="3131829"/>
            <a:ext cx="5038699" cy="3267728"/>
          </a:xfrm>
          <a:prstGeom prst="rect">
            <a:avLst/>
          </a:prstGeom>
        </p:spPr>
      </p:pic>
    </p:spTree>
    <p:extLst>
      <p:ext uri="{BB962C8B-B14F-4D97-AF65-F5344CB8AC3E}">
        <p14:creationId xmlns:p14="http://schemas.microsoft.com/office/powerpoint/2010/main" val="327809245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1" y="1228343"/>
            <a:ext cx="11149013" cy="5171214"/>
          </a:xfrm>
        </p:spPr>
        <p:txBody>
          <a:bodyPr/>
          <a:lstStyle/>
          <a:p>
            <a:r>
              <a:rPr lang="en-US" dirty="0"/>
              <a:t>Log into </a:t>
            </a:r>
            <a:r>
              <a:rPr lang="en-US" dirty="0" smtClean="0"/>
              <a:t>Microsoft </a:t>
            </a:r>
            <a:r>
              <a:rPr lang="en-US" dirty="0"/>
              <a:t>Azure subscription as </a:t>
            </a:r>
            <a:r>
              <a:rPr lang="en-US" dirty="0" smtClean="0"/>
              <a:t>administrator</a:t>
            </a:r>
            <a:endParaRPr lang="en-US" dirty="0"/>
          </a:p>
          <a:p>
            <a:r>
              <a:rPr lang="en-US" dirty="0"/>
              <a:t>Click on the Active Directory link.  </a:t>
            </a:r>
          </a:p>
          <a:p>
            <a:r>
              <a:rPr lang="en-US" dirty="0"/>
              <a:t>Click </a:t>
            </a:r>
            <a:r>
              <a:rPr lang="en-US" dirty="0" smtClean="0"/>
              <a:t>New&gt;Active Directory&gt;Directory&gt;Custom </a:t>
            </a:r>
            <a:r>
              <a:rPr lang="en-US" dirty="0"/>
              <a:t>Create</a:t>
            </a:r>
          </a:p>
          <a:p>
            <a:r>
              <a:rPr lang="en-US" dirty="0"/>
              <a:t>Select to Add an Existing Directory</a:t>
            </a:r>
          </a:p>
          <a:p>
            <a:r>
              <a:rPr lang="en-US" dirty="0"/>
              <a:t>Follow the steps to add an existing directory</a:t>
            </a:r>
          </a:p>
          <a:p>
            <a:endParaRPr lang="en-US" dirty="0"/>
          </a:p>
        </p:txBody>
      </p:sp>
      <p:sp>
        <p:nvSpPr>
          <p:cNvPr id="3" name="Title 2"/>
          <p:cNvSpPr>
            <a:spLocks noGrp="1"/>
          </p:cNvSpPr>
          <p:nvPr>
            <p:ph type="title"/>
          </p:nvPr>
        </p:nvSpPr>
        <p:spPr/>
        <p:txBody>
          <a:bodyPr/>
          <a:lstStyle/>
          <a:p>
            <a:r>
              <a:rPr lang="en-US" dirty="0" smtClean="0"/>
              <a:t>Link Office 365 and Azure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28</a:t>
            </a:fld>
            <a:endParaRPr lang="en-US" dirty="0"/>
          </a:p>
        </p:txBody>
      </p:sp>
    </p:spTree>
    <p:extLst>
      <p:ext uri="{BB962C8B-B14F-4D97-AF65-F5344CB8AC3E}">
        <p14:creationId xmlns:p14="http://schemas.microsoft.com/office/powerpoint/2010/main" val="3203058792"/>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548964"/>
          </a:xfrm>
        </p:spPr>
        <p:txBody>
          <a:bodyPr/>
          <a:lstStyle/>
          <a:p>
            <a:r>
              <a:rPr lang="en-US" dirty="0"/>
              <a:t>Log into an existing Microsoft Azure </a:t>
            </a:r>
            <a:r>
              <a:rPr lang="en-US" dirty="0" smtClean="0"/>
              <a:t>as administrator</a:t>
            </a:r>
            <a:endParaRPr lang="en-US" dirty="0"/>
          </a:p>
          <a:p>
            <a:r>
              <a:rPr lang="en-US" dirty="0"/>
              <a:t>Click the Settings link</a:t>
            </a:r>
          </a:p>
          <a:p>
            <a:r>
              <a:rPr lang="en-US" dirty="0"/>
              <a:t>Click Administrators</a:t>
            </a:r>
          </a:p>
          <a:p>
            <a:r>
              <a:rPr lang="en-US" dirty="0"/>
              <a:t>Click Add</a:t>
            </a:r>
          </a:p>
          <a:p>
            <a:r>
              <a:rPr lang="en-US" dirty="0"/>
              <a:t>Add the Organizational Account from </a:t>
            </a:r>
            <a:r>
              <a:rPr lang="en-US" dirty="0" smtClean="0"/>
              <a:t>Office 365</a:t>
            </a:r>
            <a:endParaRPr lang="en-US" dirty="0"/>
          </a:p>
          <a:p>
            <a:endParaRPr lang="en-US" dirty="0"/>
          </a:p>
        </p:txBody>
      </p:sp>
      <p:sp>
        <p:nvSpPr>
          <p:cNvPr id="3" name="Title 2"/>
          <p:cNvSpPr>
            <a:spLocks noGrp="1"/>
          </p:cNvSpPr>
          <p:nvPr>
            <p:ph type="title"/>
          </p:nvPr>
        </p:nvSpPr>
        <p:spPr/>
        <p:txBody>
          <a:bodyPr/>
          <a:lstStyle/>
          <a:p>
            <a:r>
              <a:rPr lang="en-US" dirty="0" smtClean="0"/>
              <a:t>Office 365 </a:t>
            </a:r>
            <a:r>
              <a:rPr lang="en-US" dirty="0"/>
              <a:t>Account as Azure Admin</a:t>
            </a:r>
          </a:p>
        </p:txBody>
      </p:sp>
      <p:sp>
        <p:nvSpPr>
          <p:cNvPr id="4" name="Slide Number Placeholder 3"/>
          <p:cNvSpPr>
            <a:spLocks noGrp="1"/>
          </p:cNvSpPr>
          <p:nvPr>
            <p:ph type="sldNum" sz="quarter" idx="12"/>
          </p:nvPr>
        </p:nvSpPr>
        <p:spPr/>
        <p:txBody>
          <a:bodyPr/>
          <a:lstStyle/>
          <a:p>
            <a:fld id="{727B4C2D-45E2-4621-8491-2995EB46A674}" type="slidenum">
              <a:rPr lang="en-US" smtClean="0"/>
              <a:pPr/>
              <a:t>29</a:t>
            </a:fld>
            <a:endParaRPr lang="en-US" dirty="0"/>
          </a:p>
        </p:txBody>
      </p:sp>
    </p:spTree>
    <p:extLst>
      <p:ext uri="{BB962C8B-B14F-4D97-AF65-F5344CB8AC3E}">
        <p14:creationId xmlns:p14="http://schemas.microsoft.com/office/powerpoint/2010/main" val="397092446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dirty="0"/>
              <a:t>Setting up your Developer </a:t>
            </a:r>
            <a:r>
              <a:rPr lang="en-US" sz="4800" dirty="0" smtClean="0"/>
              <a:t>Environment</a:t>
            </a:r>
            <a:br>
              <a:rPr lang="en-US" sz="4800" dirty="0" smtClean="0"/>
            </a:br>
            <a:r>
              <a:rPr lang="en-US" sz="4800" dirty="0" smtClean="0"/>
              <a:t>in </a:t>
            </a:r>
            <a:r>
              <a:rPr lang="en-US" sz="4800" dirty="0"/>
              <a:t>Office 365</a:t>
            </a:r>
            <a:endParaRPr lang="en-US"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878161659"/>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sz="3136" b="0" dirty="0" smtClean="0"/>
              <a:t>Obtaining a Windows Azure trial Subscription</a:t>
            </a:r>
            <a:endParaRPr lang="en-US" sz="3136" b="0"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960278671"/>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Seller Dashboard</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842773411"/>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93513"/>
          </a:xfrm>
        </p:spPr>
        <p:txBody>
          <a:bodyPr/>
          <a:lstStyle/>
          <a:p>
            <a:r>
              <a:rPr lang="en-US" dirty="0">
                <a:gradFill>
                  <a:gsLst>
                    <a:gs pos="100000">
                      <a:schemeClr val="bg2"/>
                    </a:gs>
                    <a:gs pos="0">
                      <a:schemeClr val="bg2"/>
                    </a:gs>
                  </a:gsLst>
                  <a:lin ang="5400000" scaled="0"/>
                </a:gradFill>
              </a:rPr>
              <a:t>Required to submit add-ins to Microsoft marketplaces</a:t>
            </a:r>
          </a:p>
          <a:p>
            <a:r>
              <a:rPr lang="en-US" dirty="0">
                <a:gradFill>
                  <a:gsLst>
                    <a:gs pos="100000">
                      <a:schemeClr val="bg2"/>
                    </a:gs>
                    <a:gs pos="0">
                      <a:schemeClr val="bg2"/>
                    </a:gs>
                  </a:gsLst>
                  <a:lin ang="5400000" scaled="0"/>
                </a:gradFill>
              </a:rPr>
              <a:t>	</a:t>
            </a:r>
            <a:r>
              <a:rPr lang="en-US" dirty="0">
                <a:gradFill>
                  <a:gsLst>
                    <a:gs pos="100000">
                      <a:schemeClr val="bg2"/>
                    </a:gs>
                    <a:gs pos="0">
                      <a:schemeClr val="bg2"/>
                    </a:gs>
                  </a:gsLst>
                  <a:lin ang="5400000" scaled="0"/>
                </a:gradFill>
              </a:rPr>
              <a:t>SharePoint add-ins</a:t>
            </a:r>
          </a:p>
          <a:p>
            <a:r>
              <a:rPr lang="en-US" dirty="0">
                <a:gradFill>
                  <a:gsLst>
                    <a:gs pos="100000">
                      <a:schemeClr val="bg2"/>
                    </a:gs>
                    <a:gs pos="0">
                      <a:schemeClr val="bg2"/>
                    </a:gs>
                  </a:gsLst>
                  <a:lin ang="5400000" scaled="0"/>
                </a:gradFill>
              </a:rPr>
              <a:t>	</a:t>
            </a:r>
            <a:r>
              <a:rPr lang="en-US" dirty="0">
                <a:gradFill>
                  <a:gsLst>
                    <a:gs pos="100000">
                      <a:schemeClr val="bg2"/>
                    </a:gs>
                    <a:gs pos="0">
                      <a:schemeClr val="bg2"/>
                    </a:gs>
                  </a:gsLst>
                  <a:lin ang="5400000" scaled="0"/>
                </a:gradFill>
              </a:rPr>
              <a:t>Office add-ins</a:t>
            </a:r>
          </a:p>
          <a:p>
            <a:r>
              <a:rPr lang="en-US" dirty="0">
                <a:gradFill>
                  <a:gsLst>
                    <a:gs pos="100000">
                      <a:schemeClr val="bg2"/>
                    </a:gs>
                    <a:gs pos="0">
                      <a:schemeClr val="bg2"/>
                    </a:gs>
                  </a:gsLst>
                  <a:lin ang="5400000" scaled="0"/>
                </a:gradFill>
              </a:rPr>
              <a:t>	</a:t>
            </a:r>
            <a:r>
              <a:rPr lang="en-US" dirty="0">
                <a:gradFill>
                  <a:gsLst>
                    <a:gs pos="100000">
                      <a:schemeClr val="bg2"/>
                    </a:gs>
                    <a:gs pos="0">
                      <a:schemeClr val="bg2"/>
                    </a:gs>
                  </a:gsLst>
                  <a:lin ang="5400000" scaled="0"/>
                </a:gradFill>
              </a:rPr>
              <a:t>Windows 10</a:t>
            </a:r>
          </a:p>
          <a:p>
            <a:r>
              <a:rPr lang="en-US" dirty="0">
                <a:gradFill>
                  <a:gsLst>
                    <a:gs pos="100000">
                      <a:schemeClr val="bg2"/>
                    </a:gs>
                    <a:gs pos="0">
                      <a:schemeClr val="bg2"/>
                    </a:gs>
                  </a:gsLst>
                  <a:lin ang="5400000" scaled="0"/>
                </a:gradFill>
              </a:rPr>
              <a:t>	</a:t>
            </a:r>
            <a:r>
              <a:rPr lang="en-US" dirty="0">
                <a:gradFill>
                  <a:gsLst>
                    <a:gs pos="100000">
                      <a:schemeClr val="bg2"/>
                    </a:gs>
                    <a:gs pos="0">
                      <a:schemeClr val="bg2"/>
                    </a:gs>
                  </a:gsLst>
                  <a:lin ang="5400000" scaled="0"/>
                </a:gradFill>
              </a:rPr>
              <a:t>Azure Marketplace</a:t>
            </a:r>
          </a:p>
          <a:p>
            <a:r>
              <a:rPr lang="en-US" dirty="0">
                <a:gradFill>
                  <a:gsLst>
                    <a:gs pos="100000">
                      <a:schemeClr val="bg2"/>
                    </a:gs>
                    <a:gs pos="0">
                      <a:schemeClr val="bg2"/>
                    </a:gs>
                  </a:gsLst>
                  <a:lin ang="5400000" scaled="0"/>
                </a:gradFill>
              </a:rPr>
              <a:t>May be company or individual</a:t>
            </a:r>
          </a:p>
          <a:p>
            <a:r>
              <a:rPr lang="en-US" dirty="0" smtClean="0">
                <a:solidFill>
                  <a:schemeClr val="tx1"/>
                </a:solidFill>
              </a:rPr>
              <a:t> </a:t>
            </a:r>
          </a:p>
        </p:txBody>
      </p:sp>
      <p:sp>
        <p:nvSpPr>
          <p:cNvPr id="3" name="Title 2"/>
          <p:cNvSpPr>
            <a:spLocks noGrp="1"/>
          </p:cNvSpPr>
          <p:nvPr>
            <p:ph type="title"/>
          </p:nvPr>
        </p:nvSpPr>
        <p:spPr/>
        <p:txBody>
          <a:bodyPr/>
          <a:lstStyle/>
          <a:p>
            <a:r>
              <a:rPr lang="en-US" dirty="0"/>
              <a:t>Overview</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32</a:t>
            </a:fld>
            <a:endParaRPr lang="en-US" dirty="0"/>
          </a:p>
        </p:txBody>
      </p:sp>
    </p:spTree>
    <p:extLst>
      <p:ext uri="{BB962C8B-B14F-4D97-AF65-F5344CB8AC3E}">
        <p14:creationId xmlns:p14="http://schemas.microsoft.com/office/powerpoint/2010/main" val="336352274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951758"/>
          </a:xfrm>
        </p:spPr>
        <p:txBody>
          <a:bodyPr/>
          <a:lstStyle/>
          <a:p>
            <a:r>
              <a:rPr lang="en-US" dirty="0" smtClean="0"/>
              <a:t>Obtain a Microsoft account, if you do not have one</a:t>
            </a:r>
          </a:p>
          <a:p>
            <a:r>
              <a:rPr lang="en-US" dirty="0" smtClean="0"/>
              <a:t>Sign into the Seller Dashboard with your Microsoft Account</a:t>
            </a:r>
          </a:p>
          <a:p>
            <a:r>
              <a:rPr lang="en-US" dirty="0"/>
              <a:t>	</a:t>
            </a:r>
            <a:r>
              <a:rPr lang="en-US" dirty="0">
                <a:solidFill>
                  <a:srgbClr val="0088EE"/>
                </a:solidFill>
              </a:rPr>
              <a:t> </a:t>
            </a:r>
            <a:r>
              <a:rPr lang="en-US" sz="2800" u="sng" dirty="0">
                <a:solidFill>
                  <a:srgbClr val="0088EE"/>
                </a:solidFill>
              </a:rPr>
              <a:t>http://go.microsoft.com/fwlink/?LinkId=248605</a:t>
            </a:r>
            <a:r>
              <a:rPr lang="en-US" sz="2800" dirty="0"/>
              <a:t> </a:t>
            </a:r>
            <a:endParaRPr lang="en-US" sz="2800" dirty="0" smtClean="0"/>
          </a:p>
          <a:p>
            <a:r>
              <a:rPr lang="en-US" dirty="0" smtClean="0"/>
              <a:t>Fill in the registration information</a:t>
            </a:r>
          </a:p>
          <a:p>
            <a:r>
              <a:rPr lang="en-US" dirty="0" smtClean="0"/>
              <a:t>Submit for approval</a:t>
            </a:r>
            <a:endParaRPr lang="en-US" dirty="0"/>
          </a:p>
        </p:txBody>
      </p:sp>
      <p:sp>
        <p:nvSpPr>
          <p:cNvPr id="3" name="Title 2"/>
          <p:cNvSpPr>
            <a:spLocks noGrp="1"/>
          </p:cNvSpPr>
          <p:nvPr>
            <p:ph type="title"/>
          </p:nvPr>
        </p:nvSpPr>
        <p:spPr/>
        <p:txBody>
          <a:bodyPr/>
          <a:lstStyle/>
          <a:p>
            <a:r>
              <a:rPr lang="en-US" dirty="0" smtClean="0"/>
              <a:t>Sign Up Process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33</a:t>
            </a:fld>
            <a:endParaRPr lang="en-US" dirty="0"/>
          </a:p>
        </p:txBody>
      </p:sp>
    </p:spTree>
    <p:extLst>
      <p:ext uri="{BB962C8B-B14F-4D97-AF65-F5344CB8AC3E}">
        <p14:creationId xmlns:p14="http://schemas.microsoft.com/office/powerpoint/2010/main" val="2754098840"/>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93513"/>
          </a:xfrm>
        </p:spPr>
        <p:txBody>
          <a:bodyPr/>
          <a:lstStyle/>
          <a:p>
            <a:r>
              <a:rPr lang="en-US" dirty="0" smtClean="0"/>
              <a:t>Build the </a:t>
            </a:r>
            <a:r>
              <a:rPr lang="en-US" dirty="0" smtClean="0"/>
              <a:t>add-in</a:t>
            </a:r>
            <a:endParaRPr lang="en-US" dirty="0" smtClean="0"/>
          </a:p>
          <a:p>
            <a:r>
              <a:rPr lang="en-US" dirty="0" smtClean="0"/>
              <a:t>Upload app to your Seller Dashboard account</a:t>
            </a:r>
          </a:p>
          <a:p>
            <a:r>
              <a:rPr lang="en-US" dirty="0" smtClean="0"/>
              <a:t>Submit </a:t>
            </a:r>
            <a:r>
              <a:rPr lang="en-US" dirty="0" smtClean="0"/>
              <a:t>add-in for </a:t>
            </a:r>
            <a:r>
              <a:rPr lang="en-US" dirty="0" smtClean="0"/>
              <a:t>approval</a:t>
            </a:r>
          </a:p>
          <a:p>
            <a:r>
              <a:rPr lang="en-US" dirty="0" smtClean="0"/>
              <a:t>See </a:t>
            </a:r>
            <a:r>
              <a:rPr lang="en-US" dirty="0" smtClean="0"/>
              <a:t>add-in in </a:t>
            </a:r>
            <a:r>
              <a:rPr lang="en-US" dirty="0" smtClean="0"/>
              <a:t>the </a:t>
            </a:r>
            <a:r>
              <a:rPr lang="en-US" dirty="0" smtClean="0"/>
              <a:t>Office Store</a:t>
            </a:r>
            <a:endParaRPr lang="en-US" dirty="0" smtClean="0"/>
          </a:p>
          <a:p>
            <a:r>
              <a:rPr lang="en-US" dirty="0" smtClean="0"/>
              <a:t>Track </a:t>
            </a:r>
            <a:r>
              <a:rPr lang="en-US" dirty="0" smtClean="0"/>
              <a:t>add-in usage </a:t>
            </a:r>
            <a:r>
              <a:rPr lang="en-US" dirty="0" smtClean="0"/>
              <a:t>and receive payout</a:t>
            </a:r>
            <a:endParaRPr lang="en-US" dirty="0"/>
          </a:p>
        </p:txBody>
      </p:sp>
      <p:sp>
        <p:nvSpPr>
          <p:cNvPr id="3" name="Title 2"/>
          <p:cNvSpPr>
            <a:spLocks noGrp="1"/>
          </p:cNvSpPr>
          <p:nvPr>
            <p:ph type="title"/>
          </p:nvPr>
        </p:nvSpPr>
        <p:spPr/>
        <p:txBody>
          <a:bodyPr/>
          <a:lstStyle/>
          <a:p>
            <a:r>
              <a:rPr lang="en-US" dirty="0" smtClean="0"/>
              <a:t>Publishing Process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34</a:t>
            </a:fld>
            <a:endParaRPr lang="en-US" dirty="0"/>
          </a:p>
        </p:txBody>
      </p:sp>
    </p:spTree>
    <p:extLst>
      <p:ext uri="{BB962C8B-B14F-4D97-AF65-F5344CB8AC3E}">
        <p14:creationId xmlns:p14="http://schemas.microsoft.com/office/powerpoint/2010/main" val="1842716792"/>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793513"/>
          </a:xfrm>
        </p:spPr>
        <p:txBody>
          <a:bodyPr/>
          <a:lstStyle/>
          <a:p>
            <a:r>
              <a:rPr lang="en-US" dirty="0" smtClean="0"/>
              <a:t>6 hours of </a:t>
            </a:r>
            <a:r>
              <a:rPr lang="en-US" dirty="0" smtClean="0">
                <a:hlinkClick r:id="rId2"/>
              </a:rPr>
              <a:t>training on Office Store</a:t>
            </a:r>
            <a:endParaRPr lang="en-US" dirty="0" smtClean="0"/>
          </a:p>
          <a:p>
            <a:pPr marL="571500" indent="-571500">
              <a:buFont typeface="Arial" charset="0"/>
              <a:buChar char="•"/>
            </a:pPr>
            <a:r>
              <a:rPr lang="en-US" sz="3600" dirty="0"/>
              <a:t>Overview of the Office App Store</a:t>
            </a:r>
            <a:endParaRPr lang="en-US" sz="3600" dirty="0"/>
          </a:p>
          <a:p>
            <a:pPr marL="571500" indent="-571500">
              <a:buFont typeface="Arial" charset="0"/>
              <a:buChar char="•"/>
            </a:pPr>
            <a:r>
              <a:rPr lang="en-US" sz="3600" dirty="0"/>
              <a:t>Getting Your App Submitted &amp; Approved: Best </a:t>
            </a:r>
            <a:r>
              <a:rPr lang="en-US" sz="3600" dirty="0" smtClean="0"/>
              <a:t>Practices</a:t>
            </a:r>
          </a:p>
          <a:p>
            <a:pPr marL="571500" indent="-571500">
              <a:buFont typeface="Arial" charset="0"/>
              <a:buChar char="•"/>
            </a:pPr>
            <a:r>
              <a:rPr lang="en-US" sz="3600" dirty="0" smtClean="0"/>
              <a:t>How </a:t>
            </a:r>
            <a:r>
              <a:rPr lang="en-US" sz="3600" dirty="0"/>
              <a:t>Store Apps Are </a:t>
            </a:r>
            <a:r>
              <a:rPr lang="en-US" sz="3600" dirty="0" smtClean="0"/>
              <a:t>Different</a:t>
            </a:r>
          </a:p>
          <a:p>
            <a:pPr marL="571500" indent="-571500">
              <a:buFont typeface="Arial" charset="0"/>
              <a:buChar char="•"/>
            </a:pPr>
            <a:r>
              <a:rPr lang="en-US" sz="3600" dirty="0"/>
              <a:t>Embedding Marketing in Your </a:t>
            </a:r>
            <a:r>
              <a:rPr lang="en-US" sz="3600" dirty="0" smtClean="0"/>
              <a:t>Code</a:t>
            </a:r>
          </a:p>
          <a:p>
            <a:pPr marL="571500" indent="-571500">
              <a:buFont typeface="Arial" charset="0"/>
              <a:buChar char="•"/>
            </a:pPr>
            <a:r>
              <a:rPr lang="en-US" sz="3600" dirty="0" smtClean="0"/>
              <a:t>Demo </a:t>
            </a:r>
            <a:r>
              <a:rPr lang="en-US" sz="3600" dirty="0"/>
              <a:t>Fest of Some Leading Store Apps</a:t>
            </a:r>
            <a:endParaRPr lang="en-US" sz="3600" dirty="0" smtClean="0"/>
          </a:p>
        </p:txBody>
      </p:sp>
      <p:sp>
        <p:nvSpPr>
          <p:cNvPr id="3" name="Title 2"/>
          <p:cNvSpPr>
            <a:spLocks noGrp="1"/>
          </p:cNvSpPr>
          <p:nvPr>
            <p:ph type="title"/>
          </p:nvPr>
        </p:nvSpPr>
        <p:spPr/>
        <p:txBody>
          <a:bodyPr/>
          <a:lstStyle/>
          <a:p>
            <a:r>
              <a:rPr lang="en-US" dirty="0" smtClean="0"/>
              <a:t>Office Store course!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35</a:t>
            </a:fld>
            <a:endParaRPr lang="en-US" dirty="0"/>
          </a:p>
        </p:txBody>
      </p:sp>
    </p:spTree>
    <p:extLst>
      <p:ext uri="{BB962C8B-B14F-4D97-AF65-F5344CB8AC3E}">
        <p14:creationId xmlns:p14="http://schemas.microsoft.com/office/powerpoint/2010/main" val="84381021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Wrap Up</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452381527"/>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50126" y="2275367"/>
            <a:ext cx="7169534" cy="2052083"/>
          </a:xfrm>
        </p:spPr>
        <p:txBody>
          <a:bodyPr/>
          <a:lstStyle/>
          <a:p>
            <a:r>
              <a:rPr lang="en-US" dirty="0" smtClean="0"/>
              <a:t>The Office 365 Environment</a:t>
            </a:r>
          </a:p>
          <a:p>
            <a:r>
              <a:rPr lang="en-US" dirty="0" smtClean="0"/>
              <a:t>The Windows Azure Environment</a:t>
            </a:r>
          </a:p>
          <a:p>
            <a:r>
              <a:rPr lang="en-US" dirty="0" smtClean="0"/>
              <a:t>Seller Dashboard</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Summary</a:t>
            </a:r>
            <a:br>
              <a:rPr lang="en-US" dirty="0" smtClean="0"/>
            </a:br>
            <a:endParaRPr lang="en-US" dirty="0"/>
          </a:p>
        </p:txBody>
      </p:sp>
    </p:spTree>
    <p:extLst>
      <p:ext uri="{BB962C8B-B14F-4D97-AF65-F5344CB8AC3E}">
        <p14:creationId xmlns:p14="http://schemas.microsoft.com/office/powerpoint/2010/main" val="1284925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17772300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7195157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50126" y="2275367"/>
            <a:ext cx="7169534" cy="2052083"/>
          </a:xfrm>
        </p:spPr>
        <p:txBody>
          <a:bodyPr/>
          <a:lstStyle/>
          <a:p>
            <a:r>
              <a:rPr lang="en-US" dirty="0" smtClean="0"/>
              <a:t>Overview</a:t>
            </a:r>
          </a:p>
          <a:p>
            <a:r>
              <a:rPr lang="en-US" dirty="0" smtClean="0"/>
              <a:t>The Office 365 Environment</a:t>
            </a:r>
          </a:p>
          <a:p>
            <a:r>
              <a:rPr lang="en-US" dirty="0" smtClean="0"/>
              <a:t>The Windows Azure Environment</a:t>
            </a:r>
          </a:p>
          <a:p>
            <a:r>
              <a:rPr lang="en-US" dirty="0" smtClean="0"/>
              <a:t>Seller Dashboard</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1292587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37382246"/>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endParaRPr>
            </a:p>
          </p:txBody>
        </p:sp>
      </p:grpSp>
    </p:spTree>
    <p:extLst>
      <p:ext uri="{BB962C8B-B14F-4D97-AF65-F5344CB8AC3E}">
        <p14:creationId xmlns:p14="http://schemas.microsoft.com/office/powerpoint/2010/main" val="6130185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817621589"/>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1" y="1574147"/>
            <a:ext cx="11149013" cy="4825410"/>
          </a:xfrm>
        </p:spPr>
        <p:txBody>
          <a:bodyPr/>
          <a:lstStyle/>
          <a:p>
            <a:r>
              <a:rPr lang="en-US" dirty="0" smtClean="0"/>
              <a:t>Office client</a:t>
            </a:r>
            <a:endParaRPr lang="en-US" dirty="0" smtClean="0"/>
          </a:p>
          <a:p>
            <a:r>
              <a:rPr lang="en-US" dirty="0" smtClean="0"/>
              <a:t>Exchange Online</a:t>
            </a:r>
            <a:endParaRPr lang="en-US" dirty="0" smtClean="0"/>
          </a:p>
          <a:p>
            <a:r>
              <a:rPr lang="en-US" dirty="0" smtClean="0"/>
              <a:t>SharePoint Online</a:t>
            </a:r>
            <a:endParaRPr lang="en-US" dirty="0" smtClean="0"/>
          </a:p>
          <a:p>
            <a:r>
              <a:rPr lang="en-US" dirty="0" smtClean="0"/>
              <a:t>OneDrive for Business</a:t>
            </a:r>
          </a:p>
          <a:p>
            <a:r>
              <a:rPr lang="en-US" dirty="0" smtClean="0"/>
              <a:t>Azure Active Directory (AAD)</a:t>
            </a:r>
            <a:endParaRPr lang="en-US" dirty="0"/>
          </a:p>
        </p:txBody>
      </p:sp>
      <p:sp>
        <p:nvSpPr>
          <p:cNvPr id="3" name="Title 2"/>
          <p:cNvSpPr>
            <a:spLocks noGrp="1"/>
          </p:cNvSpPr>
          <p:nvPr>
            <p:ph type="title"/>
          </p:nvPr>
        </p:nvSpPr>
        <p:spPr/>
        <p:txBody>
          <a:bodyPr/>
          <a:lstStyle/>
          <a:p>
            <a:r>
              <a:rPr lang="en-US" dirty="0" smtClean="0"/>
              <a:t>Office 365 Environment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7</a:t>
            </a:fld>
            <a:endParaRPr lang="en-US" dirty="0"/>
          </a:p>
        </p:txBody>
      </p:sp>
    </p:spTree>
    <p:extLst>
      <p:ext uri="{BB962C8B-B14F-4D97-AF65-F5344CB8AC3E}">
        <p14:creationId xmlns:p14="http://schemas.microsoft.com/office/powerpoint/2010/main" val="273918835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8"/>
            <a:ext cx="11149013" cy="4655289"/>
          </a:xfrm>
        </p:spPr>
        <p:txBody>
          <a:bodyPr/>
          <a:lstStyle/>
          <a:p>
            <a:r>
              <a:rPr lang="en-US" dirty="0"/>
              <a:t>Identity and Access Management for the cloud</a:t>
            </a:r>
          </a:p>
          <a:p>
            <a:r>
              <a:rPr lang="en-US" dirty="0"/>
              <a:t>Can create new directories or manage existing ones in Azure subscription</a:t>
            </a:r>
          </a:p>
          <a:p>
            <a:r>
              <a:rPr lang="en-US" dirty="0"/>
              <a:t>Used by </a:t>
            </a:r>
            <a:r>
              <a:rPr lang="en-US" dirty="0" smtClean="0"/>
              <a:t>Office 365 </a:t>
            </a:r>
            <a:r>
              <a:rPr lang="en-US" dirty="0"/>
              <a:t>for authentication</a:t>
            </a:r>
          </a:p>
          <a:p>
            <a:r>
              <a:rPr lang="en-US" dirty="0"/>
              <a:t>Used by Azure for user authentication and application authorization</a:t>
            </a:r>
          </a:p>
          <a:p>
            <a:endParaRPr lang="en-US" dirty="0"/>
          </a:p>
        </p:txBody>
      </p:sp>
      <p:sp>
        <p:nvSpPr>
          <p:cNvPr id="3" name="Title 2"/>
          <p:cNvSpPr>
            <a:spLocks noGrp="1"/>
          </p:cNvSpPr>
          <p:nvPr>
            <p:ph type="title"/>
          </p:nvPr>
        </p:nvSpPr>
        <p:spPr/>
        <p:txBody>
          <a:bodyPr/>
          <a:lstStyle/>
          <a:p>
            <a:r>
              <a:rPr lang="en-US" dirty="0" smtClean="0"/>
              <a:t>Azure Active Directory</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8</a:t>
            </a:fld>
            <a:endParaRPr lang="en-US" dirty="0"/>
          </a:p>
        </p:txBody>
      </p:sp>
    </p:spTree>
    <p:extLst>
      <p:ext uri="{BB962C8B-B14F-4D97-AF65-F5344CB8AC3E}">
        <p14:creationId xmlns:p14="http://schemas.microsoft.com/office/powerpoint/2010/main" val="77324165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Office 365 Development Options</a:t>
            </a:r>
          </a:p>
        </p:txBody>
      </p:sp>
      <p:graphicFrame>
        <p:nvGraphicFramePr>
          <p:cNvPr id="3" name="Table 2"/>
          <p:cNvGraphicFramePr>
            <a:graphicFrameLocks noGrp="1"/>
          </p:cNvGraphicFramePr>
          <p:nvPr>
            <p:extLst>
              <p:ext uri="{D42A27DB-BD31-4B8C-83A1-F6EECF244321}">
                <p14:modId xmlns:p14="http://schemas.microsoft.com/office/powerpoint/2010/main" val="680450650"/>
              </p:ext>
            </p:extLst>
          </p:nvPr>
        </p:nvGraphicFramePr>
        <p:xfrm>
          <a:off x="801043" y="1240412"/>
          <a:ext cx="10682257" cy="4623767"/>
        </p:xfrm>
        <a:graphic>
          <a:graphicData uri="http://schemas.openxmlformats.org/drawingml/2006/table">
            <a:tbl>
              <a:tblPr firstRow="1" firstCol="1" bandCol="1">
                <a:tableStyleId>{21E4AEA4-8DFA-4A89-87EB-49C32662AFE0}</a:tableStyleId>
              </a:tblPr>
              <a:tblGrid>
                <a:gridCol w="2393879">
                  <a:extLst>
                    <a:ext uri="{9D8B030D-6E8A-4147-A177-3AD203B41FA5}">
                      <a16:colId xmlns:a16="http://schemas.microsoft.com/office/drawing/2014/main" xmlns="" val="20000"/>
                    </a:ext>
                  </a:extLst>
                </a:gridCol>
                <a:gridCol w="3051425">
                  <a:extLst>
                    <a:ext uri="{9D8B030D-6E8A-4147-A177-3AD203B41FA5}">
                      <a16:colId xmlns:a16="http://schemas.microsoft.com/office/drawing/2014/main" xmlns="" val="20001"/>
                    </a:ext>
                  </a:extLst>
                </a:gridCol>
                <a:gridCol w="2361923">
                  <a:extLst>
                    <a:ext uri="{9D8B030D-6E8A-4147-A177-3AD203B41FA5}">
                      <a16:colId xmlns:a16="http://schemas.microsoft.com/office/drawing/2014/main" xmlns="" val="20002"/>
                    </a:ext>
                  </a:extLst>
                </a:gridCol>
                <a:gridCol w="2875030">
                  <a:extLst>
                    <a:ext uri="{9D8B030D-6E8A-4147-A177-3AD203B41FA5}">
                      <a16:colId xmlns:a16="http://schemas.microsoft.com/office/drawing/2014/main" xmlns="" val="20003"/>
                    </a:ext>
                  </a:extLst>
                </a:gridCol>
              </a:tblGrid>
              <a:tr h="547609">
                <a:tc>
                  <a:txBody>
                    <a:bodyPr/>
                    <a:lstStyle/>
                    <a:p>
                      <a:pPr marL="0" algn="r" defTabSz="914400" rtl="0" eaLnBrk="1" fontAlgn="b" latinLnBrk="0" hangingPunct="1"/>
                      <a:endParaRPr lang="en-US" sz="32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12700"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r>
                        <a:rPr lang="en-US" sz="2000" b="0" u="none" strike="noStrike" kern="1200" dirty="0" smtClean="0">
                          <a:ln>
                            <a:noFill/>
                          </a:ln>
                          <a:gradFill>
                            <a:gsLst>
                              <a:gs pos="0">
                                <a:srgbClr val="FFFFFF"/>
                              </a:gs>
                              <a:gs pos="100000">
                                <a:srgbClr val="FFFFFF"/>
                              </a:gs>
                            </a:gsLst>
                            <a:lin ang="5400000" scaled="0"/>
                          </a:gradFill>
                          <a:latin typeface="+mn-lt"/>
                          <a:ea typeface="+mn-ea"/>
                          <a:cs typeface="+mn-cs"/>
                        </a:rPr>
                        <a:t>SharePoint add-ins</a:t>
                      </a:r>
                      <a:endParaRPr lang="en-US" sz="2000" b="0" u="none" strike="noStrike" kern="1200" dirty="0">
                        <a:ln>
                          <a:noFill/>
                        </a:ln>
                        <a:gradFill>
                          <a:gsLst>
                            <a:gs pos="0">
                              <a:srgbClr val="FFFFFF"/>
                            </a:gs>
                            <a:gs pos="100000">
                              <a:srgbClr val="FFFFFF"/>
                            </a:gs>
                          </a:gsLst>
                          <a:lin ang="5400000" scaled="0"/>
                        </a:gradFill>
                        <a:latin typeface="+mn-lt"/>
                        <a:ea typeface="+mn-ea"/>
                        <a:cs typeface="+mn-cs"/>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algn="ctr" defTabSz="914400" rtl="0" eaLnBrk="1" fontAlgn="b" latinLnBrk="0" hangingPunct="1"/>
                      <a:r>
                        <a:rPr lang="en-US" sz="2000" b="0" u="none" strike="noStrike" kern="1200" dirty="0" smtClean="0">
                          <a:ln>
                            <a:noFill/>
                          </a:ln>
                          <a:gradFill>
                            <a:gsLst>
                              <a:gs pos="0">
                                <a:srgbClr val="FFFFFF"/>
                              </a:gs>
                              <a:gs pos="100000">
                                <a:srgbClr val="FFFFFF"/>
                              </a:gs>
                            </a:gsLst>
                            <a:lin ang="5400000" scaled="0"/>
                          </a:gradFill>
                          <a:latin typeface="+mn-lt"/>
                          <a:ea typeface="+mn-ea"/>
                          <a:cs typeface="+mn-cs"/>
                        </a:rPr>
                        <a:t>Office</a:t>
                      </a:r>
                      <a:r>
                        <a:rPr lang="en-US" sz="2000" b="0" u="none" strike="noStrike" kern="1200" baseline="0" dirty="0" smtClean="0">
                          <a:ln>
                            <a:noFill/>
                          </a:ln>
                          <a:gradFill>
                            <a:gsLst>
                              <a:gs pos="0">
                                <a:srgbClr val="FFFFFF"/>
                              </a:gs>
                              <a:gs pos="100000">
                                <a:srgbClr val="FFFFFF"/>
                              </a:gs>
                            </a:gsLst>
                            <a:lin ang="5400000" scaled="0"/>
                          </a:gradFill>
                          <a:latin typeface="+mn-lt"/>
                          <a:ea typeface="+mn-ea"/>
                          <a:cs typeface="+mn-cs"/>
                        </a:rPr>
                        <a:t> add-ins</a:t>
                      </a:r>
                      <a:endParaRPr lang="en-US" sz="2000" b="0" u="none" strike="noStrike" kern="1200" dirty="0">
                        <a:ln>
                          <a:noFill/>
                        </a:ln>
                        <a:gradFill>
                          <a:gsLst>
                            <a:gs pos="0">
                              <a:srgbClr val="FFFFFF"/>
                            </a:gs>
                            <a:gs pos="100000">
                              <a:srgbClr val="FFFFFF"/>
                            </a:gs>
                          </a:gsLst>
                          <a:lin ang="5400000" scaled="0"/>
                        </a:gradFill>
                        <a:latin typeface="+mn-lt"/>
                        <a:ea typeface="+mn-ea"/>
                        <a:cs typeface="+mn-cs"/>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algn="ctr" defTabSz="914400" rtl="0" eaLnBrk="1" fontAlgn="b" latinLnBrk="0" hangingPunct="1"/>
                      <a:r>
                        <a:rPr lang="en-US" sz="2000" b="0" u="none" strike="noStrike" kern="1200" dirty="0" smtClean="0">
                          <a:ln>
                            <a:noFill/>
                          </a:ln>
                          <a:gradFill>
                            <a:gsLst>
                              <a:gs pos="0">
                                <a:srgbClr val="FFFFFF"/>
                              </a:gs>
                              <a:gs pos="100000">
                                <a:srgbClr val="FFFFFF"/>
                              </a:gs>
                            </a:gsLst>
                            <a:lin ang="5400000" scaled="0"/>
                          </a:gradFill>
                          <a:latin typeface="+mn-lt"/>
                          <a:ea typeface="+mn-ea"/>
                          <a:cs typeface="+mn-cs"/>
                        </a:rPr>
                        <a:t>Microsoft Graph</a:t>
                      </a:r>
                      <a:endParaRPr lang="en-US" sz="2000" b="0" u="none" strike="noStrike" kern="1200" dirty="0" smtClean="0">
                        <a:ln>
                          <a:noFill/>
                        </a:ln>
                        <a:gradFill>
                          <a:gsLst>
                            <a:gs pos="0">
                              <a:srgbClr val="FFFFFF"/>
                            </a:gs>
                            <a:gs pos="100000">
                              <a:srgbClr val="FFFFFF"/>
                            </a:gs>
                          </a:gsLst>
                          <a:lin ang="5400000" scaled="0"/>
                        </a:gradFill>
                        <a:latin typeface="+mn-lt"/>
                        <a:ea typeface="+mn-ea"/>
                        <a:cs typeface="+mn-cs"/>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xmlns="" val="10000"/>
                  </a:ext>
                </a:extLst>
              </a:tr>
              <a:tr h="488439">
                <a:tc>
                  <a:txBody>
                    <a:bodyPr/>
                    <a:lstStyle/>
                    <a:p>
                      <a:pPr marL="0" algn="l" defTabSz="914363" rtl="0" eaLnBrk="1" fontAlgn="b" latinLnBrk="0" hangingPunct="1"/>
                      <a:r>
                        <a:rPr lang="en-US" sz="20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Word</a:t>
                      </a:r>
                    </a:p>
                    <a:p>
                      <a:pPr marL="0" algn="l" defTabSz="914363" rtl="0" eaLnBrk="1" fontAlgn="b" latinLnBrk="0" hangingPunct="1"/>
                      <a:r>
                        <a:rPr lang="en-US" sz="20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Excel</a:t>
                      </a:r>
                      <a:endParaRPr lang="en-US" sz="20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Task Pane </a:t>
                      </a: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add-in</a:t>
                      </a:r>
                      <a:endPar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endParaRPr>
                    </a:p>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Content </a:t>
                      </a: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add-in</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171450" indent="-171450" algn="l" defTabSz="914363" rtl="0" eaLnBrk="1" latinLnBrk="0" hangingPunct="1">
                        <a:buFont typeface="Arial"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Excel</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xmlns="" val="10001"/>
                  </a:ext>
                </a:extLst>
              </a:tr>
              <a:tr h="0">
                <a:tc>
                  <a:txBody>
                    <a:bodyPr/>
                    <a:lstStyle/>
                    <a:p>
                      <a:pPr marL="0" algn="l" defTabSz="914363" rtl="0" eaLnBrk="1" fontAlgn="b" latinLnBrk="0" hangingPunct="1"/>
                      <a:r>
                        <a:rPr lang="en-US" sz="20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Outlook</a:t>
                      </a:r>
                      <a:endParaRPr lang="en-US" sz="20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Mail add-in</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Mail</a:t>
                      </a:r>
                    </a:p>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Calendar</a:t>
                      </a:r>
                    </a:p>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Contacts</a:t>
                      </a:r>
                    </a:p>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Groups</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xmlns="" val="10002"/>
                  </a:ext>
                </a:extLst>
              </a:tr>
              <a:tr h="476660">
                <a:tc>
                  <a:txBody>
                    <a:bodyPr/>
                    <a:lstStyle/>
                    <a:p>
                      <a:pPr marL="0" algn="l" defTabSz="914363" rtl="0" eaLnBrk="1" fontAlgn="b" latinLnBrk="0" hangingPunct="1"/>
                      <a:r>
                        <a:rPr lang="en-US" sz="20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SharePoint</a:t>
                      </a:r>
                      <a:endParaRPr lang="en-US" sz="20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SharePoint-Hosted </a:t>
                      </a: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add-in</a:t>
                      </a:r>
                      <a:endPar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endParaRPr>
                    </a:p>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Cloud-Hosted </a:t>
                      </a: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add-in</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Files</a:t>
                      </a:r>
                    </a:p>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Sites</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xmlns="" val="10003"/>
                  </a:ext>
                </a:extLst>
              </a:tr>
              <a:tr h="245211">
                <a:tc>
                  <a:txBody>
                    <a:bodyPr/>
                    <a:lstStyle/>
                    <a:p>
                      <a:pPr marL="0" algn="l" defTabSz="914363" rtl="0" eaLnBrk="1" fontAlgn="b" latinLnBrk="0" hangingPunct="1"/>
                      <a:r>
                        <a:rPr lang="en-US" sz="20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OneDrive for Business</a:t>
                      </a:r>
                      <a:endParaRPr lang="en-US" sz="20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Files</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xmlns="" val="10004"/>
                  </a:ext>
                </a:extLst>
              </a:tr>
              <a:tr h="338138">
                <a:tc>
                  <a:txBody>
                    <a:bodyPr/>
                    <a:lstStyle/>
                    <a:p>
                      <a:pPr marL="0" algn="l" defTabSz="914363" rtl="0" eaLnBrk="1" fontAlgn="b" latinLnBrk="0" hangingPunct="1"/>
                      <a:r>
                        <a:rPr lang="en-US" sz="20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Video Portal</a:t>
                      </a:r>
                      <a:endParaRPr lang="en-US" sz="20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Video</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a:txBody>
                    <a:bodyPr/>
                    <a:lstStyle/>
                    <a:p>
                      <a:pPr marL="0" algn="l" defTabSz="914363" rtl="0" eaLnBrk="1" fontAlgn="b" latinLnBrk="0" hangingPunct="1"/>
                      <a:r>
                        <a:rPr lang="en-US" sz="20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Skype</a:t>
                      </a:r>
                      <a:endParaRPr lang="en-US" sz="20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Skype</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a:txBody>
                    <a:bodyPr/>
                    <a:lstStyle/>
                    <a:p>
                      <a:pPr marL="0" algn="l" defTabSz="914363" rtl="0" eaLnBrk="1" fontAlgn="b" latinLnBrk="0" hangingPunct="1"/>
                      <a:r>
                        <a:rPr lang="en-US" sz="20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OneNote</a:t>
                      </a:r>
                      <a:endParaRPr lang="en-US" sz="20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Notes</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a:txBody>
                    <a:bodyPr/>
                    <a:lstStyle/>
                    <a:p>
                      <a:pPr marL="0" algn="l" defTabSz="914363" rtl="0" eaLnBrk="1" fontAlgn="b" latinLnBrk="0" hangingPunct="1"/>
                      <a:r>
                        <a:rPr lang="en-US" sz="20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Planner</a:t>
                      </a:r>
                      <a:endParaRPr lang="en-US" sz="20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Tasks</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0">
                <a:tc>
                  <a:txBody>
                    <a:bodyPr/>
                    <a:lstStyle/>
                    <a:p>
                      <a:pPr marL="0" algn="l" defTabSz="914363" rtl="0" eaLnBrk="1" fontAlgn="b" latinLnBrk="0" hangingPunct="1"/>
                      <a:r>
                        <a:rPr lang="en-US" sz="2000" b="0" u="none" strike="noStrike" kern="1200" dirty="0" smtClean="0">
                          <a:gradFill>
                            <a:gsLst>
                              <a:gs pos="1250">
                                <a:schemeClr val="bg2"/>
                              </a:gs>
                              <a:gs pos="100000">
                                <a:schemeClr val="bg2"/>
                              </a:gs>
                            </a:gsLst>
                            <a:lin ang="5400000" scaled="0"/>
                          </a:gradFill>
                          <a:latin typeface="+mj-lt"/>
                          <a:ea typeface="Segoe UI" pitchFamily="34" charset="0"/>
                          <a:cs typeface="Segoe UI" pitchFamily="34" charset="0"/>
                        </a:rPr>
                        <a:t>Azure AD</a:t>
                      </a:r>
                      <a:endParaRPr lang="en-US" sz="2000" b="0" u="none" strike="noStrike" kern="1200" dirty="0">
                        <a:gradFill>
                          <a:gsLst>
                            <a:gs pos="1250">
                              <a:schemeClr val="bg2"/>
                            </a:gs>
                            <a:gs pos="100000">
                              <a:schemeClr val="bg2"/>
                            </a:gs>
                          </a:gsLst>
                          <a:lin ang="5400000" scaled="0"/>
                        </a:gradFill>
                        <a:latin typeface="+mj-lt"/>
                        <a:ea typeface="Segoe UI" pitchFamily="34" charset="0"/>
                        <a:cs typeface="Segoe UI" pitchFamily="34" charset="0"/>
                      </a:endParaRPr>
                    </a:p>
                  </a:txBody>
                  <a:tcPr marT="0" marB="0" anchor="ctr">
                    <a:lnL w="3175"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l" defTabSz="914363" rtl="0" eaLnBrk="1" latinLnBrk="0" hangingPunct="1"/>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nchorCtr="1">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285750" indent="-285750" algn="l" defTabSz="914363" rtl="0" eaLnBrk="1" latinLnBrk="0" hangingPunct="1">
                        <a:buFont typeface="Arial" panose="020B0604020202020204" pitchFamily="34" charset="0"/>
                        <a:buChar char="•"/>
                      </a:pPr>
                      <a:r>
                        <a:rPr lang="en-US" sz="1200" b="0" u="none" strike="noStrike" kern="1200" dirty="0" smtClean="0">
                          <a:gradFill>
                            <a:gsLst>
                              <a:gs pos="0">
                                <a:schemeClr val="tx1"/>
                              </a:gs>
                              <a:gs pos="100000">
                                <a:schemeClr val="tx1"/>
                              </a:gs>
                            </a:gsLst>
                            <a:lin ang="5400000" scaled="0"/>
                          </a:gradFill>
                          <a:latin typeface="+mn-lt"/>
                          <a:ea typeface="Segoe UI" pitchFamily="34" charset="0"/>
                          <a:cs typeface="Segoe UI" pitchFamily="34" charset="0"/>
                        </a:rPr>
                        <a:t>Users &amp; Groups</a:t>
                      </a:r>
                      <a:endParaRPr lang="en-US" sz="1200" b="0" u="none" strike="noStrike" kern="1200" dirty="0">
                        <a:gradFill>
                          <a:gsLst>
                            <a:gs pos="0">
                              <a:schemeClr val="tx1"/>
                            </a:gs>
                            <a:gs pos="100000">
                              <a:schemeClr val="tx1"/>
                            </a:gs>
                          </a:gsLst>
                          <a:lin ang="5400000" scaled="0"/>
                        </a:gradFill>
                        <a:latin typeface="+mn-lt"/>
                        <a:ea typeface="Segoe UI" pitchFamily="34" charset="0"/>
                        <a:cs typeface="Segoe UI" pitchFamily="34" charset="0"/>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
        <p:nvSpPr>
          <p:cNvPr id="4" name="Slide Number Placeholder 3"/>
          <p:cNvSpPr>
            <a:spLocks noGrp="1"/>
          </p:cNvSpPr>
          <p:nvPr>
            <p:ph type="sldNum" sz="quarter" idx="12"/>
          </p:nvPr>
        </p:nvSpPr>
        <p:spPr/>
        <p:txBody>
          <a:bodyPr/>
          <a:lstStyle/>
          <a:p>
            <a:fld id="{727B4C2D-45E2-4621-8491-2995EB46A674}" type="slidenum">
              <a:rPr lang="en-US" smtClean="0"/>
              <a:pPr/>
              <a:t>9</a:t>
            </a:fld>
            <a:endParaRPr lang="en-US" dirty="0"/>
          </a:p>
        </p:txBody>
      </p:sp>
    </p:spTree>
    <p:extLst>
      <p:ext uri="{BB962C8B-B14F-4D97-AF65-F5344CB8AC3E}">
        <p14:creationId xmlns:p14="http://schemas.microsoft.com/office/powerpoint/2010/main" val="3273340854"/>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5.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6.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A593625-DB14-4FB0-B5A9-3269FA9C120B}">
  <ds:schemaRefs>
    <ds:schemaRef ds:uri="http://schemas.microsoft.com/office/2006/metadata/properties"/>
    <ds:schemaRef ds:uri="http://purl.org/dc/dcmitype/"/>
    <ds:schemaRef ds:uri="http://schemas.microsoft.com/office/2006/documentManagement/types"/>
    <ds:schemaRef ds:uri="http://schemas.openxmlformats.org/package/2006/metadata/core-properties"/>
    <ds:schemaRef ds:uri="http://purl.org/dc/elements/1.1/"/>
    <ds:schemaRef ds:uri="http://purl.org/dc/terms/"/>
    <ds:schemaRef ds:uri="http://schemas.microsoft.com/office/infopath/2007/PartnerControls"/>
    <ds:schemaRef ds:uri="5fad15d0-477e-40da-a20d-40d4ca777cbd"/>
    <ds:schemaRef ds:uri="http://www.w3.org/XML/1998/namespace"/>
  </ds:schemaRefs>
</ds:datastoreItem>
</file>

<file path=customXml/itemProps2.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3.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3522</Words>
  <Application>Microsoft Macintosh PowerPoint</Application>
  <PresentationFormat>Custom</PresentationFormat>
  <Paragraphs>360</Paragraphs>
  <Slides>40</Slides>
  <Notes>20</Notes>
  <HiddenSlides>2</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40</vt:i4>
      </vt:variant>
    </vt:vector>
  </HeadingPairs>
  <TitlesOfParts>
    <vt:vector size="54" baseType="lpstr">
      <vt:lpstr>Calibri</vt:lpstr>
      <vt:lpstr>Consolas</vt:lpstr>
      <vt:lpstr>Courier New</vt:lpstr>
      <vt:lpstr>Segoe Light</vt:lpstr>
      <vt:lpstr>Segoe UI</vt:lpstr>
      <vt:lpstr>Segoe UI Light</vt:lpstr>
      <vt:lpstr>Wingdings</vt:lpstr>
      <vt:lpstr>Arial</vt:lpstr>
      <vt:lpstr>5-30055_Office Template 2012 - 16x9 - White Background</vt:lpstr>
      <vt:lpstr>5-30055_Office Template 2012 - 16x9 - Colored Accent Slides</vt:lpstr>
      <vt:lpstr>2_TEE14 Speaker PPT Template</vt:lpstr>
      <vt:lpstr>5-30610_Microsoft_Ignite_Keynote_Template_CUSTOM_LIGHT</vt:lpstr>
      <vt:lpstr>1_5-30055_Office Template 2012 - 16x9 - White Background</vt:lpstr>
      <vt:lpstr>1_5-30610_Microsoft_Ignite_Keynote_Template_CUSTOM_LIGHT</vt:lpstr>
      <vt:lpstr>Office 365 Development</vt:lpstr>
      <vt:lpstr>Course Agenda</vt:lpstr>
      <vt:lpstr>Setting up your Developer Environment in Office 365</vt:lpstr>
      <vt:lpstr>Agenda </vt:lpstr>
      <vt:lpstr>Developer vision</vt:lpstr>
      <vt:lpstr>Overview</vt:lpstr>
      <vt:lpstr>Office 365 Environment</vt:lpstr>
      <vt:lpstr>Azure Active Directory</vt:lpstr>
      <vt:lpstr>Office 365 Development Options</vt:lpstr>
      <vt:lpstr>Windows Azure Environment</vt:lpstr>
      <vt:lpstr>Azure Access Control Services</vt:lpstr>
      <vt:lpstr>Azure Web Sites</vt:lpstr>
      <vt:lpstr>Office 365 and Azure</vt:lpstr>
      <vt:lpstr>Hosting Options</vt:lpstr>
      <vt:lpstr>SharePoint add-ins Dev Environment</vt:lpstr>
      <vt:lpstr>Office add-insDev Environment</vt:lpstr>
      <vt:lpstr>Microsfot Graph Dev Environment</vt:lpstr>
      <vt:lpstr>Setting up Environments</vt:lpstr>
      <vt:lpstr>The Office 365 Environment</vt:lpstr>
      <vt:lpstr>Office Dev Center</vt:lpstr>
      <vt:lpstr>Developer Site Collection</vt:lpstr>
      <vt:lpstr>App Catalog</vt:lpstr>
      <vt:lpstr>Visual Studio 2013</vt:lpstr>
      <vt:lpstr>Visual Studio 2015</vt:lpstr>
      <vt:lpstr>PowerPoint Presentation</vt:lpstr>
      <vt:lpstr>The Windows Azure Environment</vt:lpstr>
      <vt:lpstr>Azure Subscription</vt:lpstr>
      <vt:lpstr>Link Office 365 and Azure</vt:lpstr>
      <vt:lpstr>Office 365 Account as Azure Admin</vt:lpstr>
      <vt:lpstr>PowerPoint Presentation</vt:lpstr>
      <vt:lpstr>Seller Dashboard</vt:lpstr>
      <vt:lpstr>Overview</vt:lpstr>
      <vt:lpstr>Sign Up Process</vt:lpstr>
      <vt:lpstr>Publishing Process</vt:lpstr>
      <vt:lpstr>Office Store course!</vt:lpstr>
      <vt:lpstr>Wrap Up</vt:lpstr>
      <vt:lpstr>Summary </vt:lpstr>
      <vt:lpstr>Developer Program Launch</vt:lpstr>
      <vt:lpstr>Engage</vt:lpstr>
      <vt:lpstr>PowerPoint Presentation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2014-07-14T20:25:10Z</dcterms:created>
  <dcterms:modified xsi:type="dcterms:W3CDTF">2015-12-29T23:27:27Z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